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6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brahimi, Khatera" initials="IK" lastIdx="1" clrIdx="0">
    <p:extLst>
      <p:ext uri="{19B8F6BF-5375-455C-9EA6-DF929625EA0E}">
        <p15:presenceInfo xmlns:p15="http://schemas.microsoft.com/office/powerpoint/2012/main" userId="S::kibrahimi@deloitte.com::3d9b32c1-ad11-418f-ab20-f050efccef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9DB"/>
    <a:srgbClr val="FAED8A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6481450456991"/>
          <c:y val="0.10969202898550701"/>
          <c:w val="0.67871270080601598"/>
          <c:h val="0.6934673247365820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87878"/>
              </a:solidFill>
              <a:ln w="12700">
                <a:solidFill>
                  <a:srgbClr val="787878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21E-407B-AF2B-DDF0BD731ECC}"/>
              </c:ext>
            </c:extLst>
          </c:dPt>
          <c:dPt>
            <c:idx val="1"/>
            <c:bubble3D val="0"/>
            <c:spPr>
              <a:solidFill>
                <a:srgbClr val="F2F2F2"/>
              </a:solidFill>
              <a:ln w="12700">
                <a:noFill/>
              </a:ln>
            </c:spPr>
            <c:extLst>
              <c:ext xmlns:c16="http://schemas.microsoft.com/office/drawing/2014/chart" uri="{C3380CC4-5D6E-409C-BE32-E72D297353CC}">
                <c16:uniqueId val="{00000003-221E-407B-AF2B-DDF0BD731ECC}"/>
              </c:ext>
            </c:extLst>
          </c:dPt>
          <c:dPt>
            <c:idx val="2"/>
            <c:bubble3D val="0"/>
            <c:spPr>
              <a:solidFill>
                <a:srgbClr val="FCD200"/>
              </a:solidFill>
              <a:ln w="12700">
                <a:solidFill>
                  <a:srgbClr val="FFC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21E-407B-AF2B-DDF0BD731ECC}"/>
              </c:ext>
            </c:extLst>
          </c:dPt>
          <c:dPt>
            <c:idx val="3"/>
            <c:bubble3D val="0"/>
            <c:spPr>
              <a:solidFill>
                <a:srgbClr val="86F200"/>
              </a:solidFill>
              <a:ln w="12700">
                <a:solidFill>
                  <a:srgbClr val="86F2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221E-407B-AF2B-DDF0BD731ECC}"/>
              </c:ext>
            </c:extLst>
          </c:dPt>
          <c:dPt>
            <c:idx val="4"/>
            <c:bubble3D val="0"/>
            <c:spPr>
              <a:solidFill>
                <a:srgbClr val="34F0FF"/>
              </a:solidFill>
              <a:ln w="12700">
                <a:solidFill>
                  <a:srgbClr val="34F0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221E-407B-AF2B-DDF0BD731ECC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A-221E-407B-AF2B-DDF0BD731ECC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B-221E-407B-AF2B-DDF0BD731ECC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C-221E-407B-AF2B-DDF0BD731ECC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D-221E-407B-AF2B-DDF0BD731ECC}"/>
              </c:ext>
            </c:extLst>
          </c:dPt>
          <c:cat>
            <c:strRef>
              <c:f>Sheet1!$A$2:$A$6</c:f>
              <c:strCache>
                <c:ptCount val="5"/>
                <c:pt idx="0">
                  <c:v>Label A</c:v>
                </c:pt>
                <c:pt idx="1">
                  <c:v>Label B</c:v>
                </c:pt>
                <c:pt idx="2">
                  <c:v>Label C</c:v>
                </c:pt>
                <c:pt idx="3">
                  <c:v>Label D</c:v>
                </c:pt>
                <c:pt idx="4">
                  <c:v>Label 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21E-407B-AF2B-DDF0BD731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3"/>
      </c:pie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000" b="1">
          <a:solidFill>
            <a:schemeClr val="bg1"/>
          </a:solidFill>
        </a:defRPr>
      </a:pPr>
      <a:endParaRPr lang="en-US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48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77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04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467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35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43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8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1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0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75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1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2791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38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130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47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55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087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F0DBC-EB9F-4D7D-8AA9-3DE14734B1D7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E5205-703E-4062-AB1B-1F49A66CA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162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11.svg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7.sv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2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archive.ics.uci.edu/ml/datasets.php?format=&amp;task=&amp;att=&amp;area=&amp;numAtt=10to100&amp;numIns=greater1000&amp;type=&amp;sort=attUp&amp;view=tabl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068ACACB-DD9E-4155-84BF-8E4D43DEC1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85" name="Rectangle 84">
              <a:extLst>
                <a:ext uri="{FF2B5EF4-FFF2-40B4-BE49-F238E27FC236}">
                  <a16:creationId xmlns:a16="http://schemas.microsoft.com/office/drawing/2014/main" id="{8A7B0AF6-6256-4262-A76E-47B08EAB92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6" name="Picture 2">
              <a:extLst>
                <a:ext uri="{FF2B5EF4-FFF2-40B4-BE49-F238E27FC236}">
                  <a16:creationId xmlns:a16="http://schemas.microsoft.com/office/drawing/2014/main" id="{8034A3B1-2FBE-4771-84C6-797415E99D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4814E79-6E27-B557-5E59-25E3B35A2C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/>
          </a:blip>
          <a:srcRect l="29"/>
          <a:stretch/>
        </p:blipFill>
        <p:spPr>
          <a:xfrm>
            <a:off x="-1" y="10"/>
            <a:ext cx="12188389" cy="6857990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BF3AEE19-128A-4FF8-954B-A9724F42E0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5895" y="2235200"/>
            <a:ext cx="10982062" cy="2396067"/>
            <a:chOff x="605895" y="2235200"/>
            <a:chExt cx="10982062" cy="2396067"/>
          </a:xfrm>
        </p:grpSpPr>
        <p:sp>
          <p:nvSpPr>
            <p:cNvPr id="89" name="Round Diagonal Corner Rectangle 7">
              <a:extLst>
                <a:ext uri="{FF2B5EF4-FFF2-40B4-BE49-F238E27FC236}">
                  <a16:creationId xmlns:a16="http://schemas.microsoft.com/office/drawing/2014/main" id="{80F57FCB-2163-4EF8-B6A7-023F6B877F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82333" y="2235200"/>
              <a:ext cx="7027334" cy="2396067"/>
            </a:xfrm>
            <a:prstGeom prst="round2DiagRect">
              <a:avLst>
                <a:gd name="adj1" fmla="val 9246"/>
                <a:gd name="adj2" fmla="val 0"/>
              </a:avLst>
            </a:prstGeom>
            <a:solidFill>
              <a:schemeClr val="bg1">
                <a:alpha val="80000"/>
              </a:schemeClr>
            </a:solidFill>
            <a:ln w="19050" cap="sq">
              <a:solidFill>
                <a:schemeClr val="tx2">
                  <a:alpha val="60000"/>
                </a:schemeClr>
              </a:solidFill>
              <a:miter lim="800000"/>
            </a:ln>
            <a:effectLst>
              <a:outerShdw blurRad="889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77AB9C7F-4D09-4E13-BD9A-E5C14E37AF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5895" y="2900097"/>
              <a:ext cx="10982062" cy="1211524"/>
              <a:chOff x="605895" y="2900097"/>
              <a:chExt cx="10982062" cy="1211524"/>
            </a:xfrm>
          </p:grpSpPr>
          <p:sp>
            <p:nvSpPr>
              <p:cNvPr id="91" name="Freeform 32">
                <a:extLst>
                  <a:ext uri="{FF2B5EF4-FFF2-40B4-BE49-F238E27FC236}">
                    <a16:creationId xmlns:a16="http://schemas.microsoft.com/office/drawing/2014/main" id="{043B40A6-216C-4409-942A-16B41419733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9653587" y="33797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2" name="Freeform 33">
                <a:extLst>
                  <a:ext uri="{FF2B5EF4-FFF2-40B4-BE49-F238E27FC236}">
                    <a16:creationId xmlns:a16="http://schemas.microsoft.com/office/drawing/2014/main" id="{6F5ED6F5-BEC7-4798-943B-12105A51781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078244" y="33107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3" name="Freeform 34">
                <a:extLst>
                  <a:ext uri="{FF2B5EF4-FFF2-40B4-BE49-F238E27FC236}">
                    <a16:creationId xmlns:a16="http://schemas.microsoft.com/office/drawing/2014/main" id="{45C6ABB9-CB59-444A-9A14-96A037BC422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1146631" y="35742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4" name="Freeform 37">
                <a:extLst>
                  <a:ext uri="{FF2B5EF4-FFF2-40B4-BE49-F238E27FC236}">
                    <a16:creationId xmlns:a16="http://schemas.microsoft.com/office/drawing/2014/main" id="{C5F74DA3-506A-4911-BADD-B5DADFA9C5E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230644" y="30345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5" name="Freeform 35">
                <a:extLst>
                  <a:ext uri="{FF2B5EF4-FFF2-40B4-BE49-F238E27FC236}">
                    <a16:creationId xmlns:a16="http://schemas.microsoft.com/office/drawing/2014/main" id="{364BA096-7428-4C20-ABC8-CEBBC3E6783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034587" y="25627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6" name="Freeform 36">
                <a:extLst>
                  <a:ext uri="{FF2B5EF4-FFF2-40B4-BE49-F238E27FC236}">
                    <a16:creationId xmlns:a16="http://schemas.microsoft.com/office/drawing/2014/main" id="{25CA3B41-F8C1-48AF-B4B0-83A0E662AAA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747375" y="32326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7" name="Freeform 38">
                <a:extLst>
                  <a:ext uri="{FF2B5EF4-FFF2-40B4-BE49-F238E27FC236}">
                    <a16:creationId xmlns:a16="http://schemas.microsoft.com/office/drawing/2014/main" id="{A2E4BFFC-0D72-4691-AC6F-6D446092C84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1399044" y="30953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8" name="Freeform 39">
                <a:extLst>
                  <a:ext uri="{FF2B5EF4-FFF2-40B4-BE49-F238E27FC236}">
                    <a16:creationId xmlns:a16="http://schemas.microsoft.com/office/drawing/2014/main" id="{7E81AA48-AA02-4008-9B21-B1BB050424C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353675" y="21531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9" name="Freeform 40">
                <a:extLst>
                  <a:ext uri="{FF2B5EF4-FFF2-40B4-BE49-F238E27FC236}">
                    <a16:creationId xmlns:a16="http://schemas.microsoft.com/office/drawing/2014/main" id="{08B8F28E-CB03-4B11-8575-F1AB3A12A3A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848850" y="33088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00" name="Rectangle 41">
                <a:extLst>
                  <a:ext uri="{FF2B5EF4-FFF2-40B4-BE49-F238E27FC236}">
                    <a16:creationId xmlns:a16="http://schemas.microsoft.com/office/drawing/2014/main" id="{6F2B917E-B873-4E35-8D18-F116784B501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721056" y="32842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01" name="Freeform 32">
                <a:extLst>
                  <a:ext uri="{FF2B5EF4-FFF2-40B4-BE49-F238E27FC236}">
                    <a16:creationId xmlns:a16="http://schemas.microsoft.com/office/drawing/2014/main" id="{DA0EBFF7-C330-4AEE-806E-6A2D745425F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2122751" y="35321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02" name="Freeform 33">
                <a:extLst>
                  <a:ext uri="{FF2B5EF4-FFF2-40B4-BE49-F238E27FC236}">
                    <a16:creationId xmlns:a16="http://schemas.microsoft.com/office/drawing/2014/main" id="{2A66CF61-D72F-4E03-B74E-4BDD67D1CA3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958445" y="34631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03" name="Freeform 34">
                <a:extLst>
                  <a:ext uri="{FF2B5EF4-FFF2-40B4-BE49-F238E27FC236}">
                    <a16:creationId xmlns:a16="http://schemas.microsoft.com/office/drawing/2014/main" id="{04DE5338-105A-4EB0-8FE2-D41DC2F9847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858308" y="37266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04" name="Freeform 37">
                <a:extLst>
                  <a:ext uri="{FF2B5EF4-FFF2-40B4-BE49-F238E27FC236}">
                    <a16:creationId xmlns:a16="http://schemas.microsoft.com/office/drawing/2014/main" id="{C9A1C85F-5B5B-47FA-8C0C-66F75C27412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658407" y="31869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05" name="Freeform 35">
                <a:extLst>
                  <a:ext uri="{FF2B5EF4-FFF2-40B4-BE49-F238E27FC236}">
                    <a16:creationId xmlns:a16="http://schemas.microsoft.com/office/drawing/2014/main" id="{75F79533-DD24-4E6A-83A1-9E21DF56519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860814" y="27151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06" name="Freeform 36">
                <a:extLst>
                  <a:ext uri="{FF2B5EF4-FFF2-40B4-BE49-F238E27FC236}">
                    <a16:creationId xmlns:a16="http://schemas.microsoft.com/office/drawing/2014/main" id="{376D6142-024F-4BD4-95B7-A6D05EF593D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289314" y="33850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07" name="Freeform 38">
                <a:extLst>
                  <a:ext uri="{FF2B5EF4-FFF2-40B4-BE49-F238E27FC236}">
                    <a16:creationId xmlns:a16="http://schemas.microsoft.com/office/drawing/2014/main" id="{CD28FD54-698D-4BAD-92FC-28970674505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605895" y="32477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08" name="Freeform 39">
                <a:extLst>
                  <a:ext uri="{FF2B5EF4-FFF2-40B4-BE49-F238E27FC236}">
                    <a16:creationId xmlns:a16="http://schemas.microsoft.com/office/drawing/2014/main" id="{47EFA16F-61E8-404C-840D-A8AE44F51F7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532202" y="23055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09" name="Freeform 40">
                <a:extLst>
                  <a:ext uri="{FF2B5EF4-FFF2-40B4-BE49-F238E27FC236}">
                    <a16:creationId xmlns:a16="http://schemas.microsoft.com/office/drawing/2014/main" id="{09E4A29B-6AEB-4F87-9189-F506B278A71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154501" y="34612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10" name="Rectangle 41">
                <a:extLst>
                  <a:ext uri="{FF2B5EF4-FFF2-40B4-BE49-F238E27FC236}">
                    <a16:creationId xmlns:a16="http://schemas.microsoft.com/office/drawing/2014/main" id="{338E5AEE-F711-46EB-9890-E720C8B8523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448983" y="34366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CA3102B-D6D1-FD8B-8658-4DA15ED79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0" y="2328334"/>
            <a:ext cx="6858000" cy="1367896"/>
          </a:xfrm>
        </p:spPr>
        <p:txBody>
          <a:bodyPr>
            <a:normAutofit/>
          </a:bodyPr>
          <a:lstStyle/>
          <a:p>
            <a:pPr algn="ctr"/>
            <a:r>
              <a:rPr lang="en-US" sz="3700"/>
              <a:t>Understanding Instabilities in a 4-Node Star Electrical Grid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1D0B2C-929D-9CFC-8B6A-CB2624D06D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1" y="3602038"/>
            <a:ext cx="6857999" cy="953029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400" dirty="0"/>
              <a:t>BIT 5534 Spring 2022</a:t>
            </a:r>
          </a:p>
          <a:p>
            <a:pPr algn="ctr">
              <a:lnSpc>
                <a:spcPct val="110000"/>
              </a:lnSpc>
            </a:pPr>
            <a:r>
              <a:rPr lang="en-US" sz="1400" dirty="0"/>
              <a:t>Group 9</a:t>
            </a:r>
          </a:p>
          <a:p>
            <a:pPr algn="ctr">
              <a:lnSpc>
                <a:spcPct val="110000"/>
              </a:lnSpc>
            </a:pPr>
            <a:r>
              <a:rPr lang="en-US" sz="1400" dirty="0"/>
              <a:t>Debbie Thomas, Matias </a:t>
            </a:r>
            <a:r>
              <a:rPr lang="en-US" sz="1400" dirty="0" err="1"/>
              <a:t>ruiz</a:t>
            </a:r>
            <a:r>
              <a:rPr lang="en-US" sz="1400" dirty="0"/>
              <a:t> </a:t>
            </a:r>
            <a:r>
              <a:rPr lang="en-US" sz="1400" dirty="0" err="1"/>
              <a:t>ranz</a:t>
            </a:r>
            <a:r>
              <a:rPr lang="en-US" sz="1400" dirty="0"/>
              <a:t>, </a:t>
            </a:r>
            <a:r>
              <a:rPr lang="en-US" sz="1400" dirty="0" err="1"/>
              <a:t>khatera</a:t>
            </a:r>
            <a:r>
              <a:rPr lang="en-US" sz="1400" dirty="0"/>
              <a:t> </a:t>
            </a:r>
            <a:r>
              <a:rPr lang="en-US" sz="1400" dirty="0" err="1"/>
              <a:t>ibrahimi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30077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5C454-3973-46E8-81D2-E8333DED2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B8E39-7EBC-47D0-8C0D-755E731A1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380931"/>
            <a:ext cx="5712394" cy="4410270"/>
          </a:xfrm>
        </p:spPr>
        <p:txBody>
          <a:bodyPr anchor="t">
            <a:normAutofit fontScale="92500"/>
          </a:bodyPr>
          <a:lstStyle/>
          <a:p>
            <a:pPr lvl="1">
              <a:buSzPct val="132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endParaRPr lang="en-US" dirty="0"/>
          </a:p>
          <a:p>
            <a:pPr lvl="1">
              <a:buSzPct val="132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n-US" sz="2800" dirty="0"/>
              <a:t> </a:t>
            </a:r>
            <a:r>
              <a:rPr lang="en-US" sz="2800" dirty="0">
                <a:solidFill>
                  <a:schemeClr val="bg1"/>
                </a:solidFill>
              </a:rPr>
              <a:t>Business problem</a:t>
            </a:r>
          </a:p>
          <a:p>
            <a:pPr lvl="1">
              <a:buBlip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</a:buBlip>
            </a:pPr>
            <a:r>
              <a:rPr lang="en-US" sz="2800" dirty="0">
                <a:solidFill>
                  <a:schemeClr val="bg1"/>
                </a:solidFill>
              </a:rPr>
              <a:t> Solution</a:t>
            </a:r>
          </a:p>
          <a:p>
            <a:pPr lvl="1">
              <a:buBlip>
                <a:blip r:embed="rId6">
                  <a:extLst>
                    <a:ext uri="{96DAC541-7B7A-43D3-8B79-37D633B846F1}">
                      <asvg:svgBlip xmlns:asvg="http://schemas.microsoft.com/office/drawing/2016/SVG/main" xmlns="" r:embed="rId7"/>
                    </a:ext>
                  </a:extLst>
                </a:blip>
              </a:buBlip>
            </a:pPr>
            <a:r>
              <a:rPr lang="en-US" sz="2800" dirty="0">
                <a:solidFill>
                  <a:schemeClr val="bg1"/>
                </a:solidFill>
              </a:rPr>
              <a:t> Understanding the Data</a:t>
            </a:r>
          </a:p>
          <a:p>
            <a:pPr lvl="1">
              <a:buBlip>
                <a:blip r:embed="rId8">
                  <a:extLst>
                    <a:ext uri="{96DAC541-7B7A-43D3-8B79-37D633B846F1}">
                      <asvg:svgBlip xmlns:asvg="http://schemas.microsoft.com/office/drawing/2016/SVG/main" xmlns="" r:embed="rId9"/>
                    </a:ext>
                  </a:extLst>
                </a:blip>
              </a:buBlip>
            </a:pPr>
            <a:r>
              <a:rPr lang="en-US" sz="2800" dirty="0">
                <a:solidFill>
                  <a:schemeClr val="bg1"/>
                </a:solidFill>
              </a:rPr>
              <a:t>Models Overview </a:t>
            </a:r>
          </a:p>
          <a:p>
            <a:pPr lvl="2">
              <a:buBlip>
                <a:blip r:embed="rId10">
                  <a:extLst>
                    <a:ext uri="{96DAC541-7B7A-43D3-8B79-37D633B846F1}">
                      <asvg:svgBlip xmlns:asvg="http://schemas.microsoft.com/office/drawing/2016/SVG/main" xmlns="" r:embed="rId11"/>
                    </a:ext>
                  </a:extLst>
                </a:blip>
              </a:buBlip>
            </a:pPr>
            <a:r>
              <a:rPr lang="en-US" sz="2800" dirty="0">
                <a:solidFill>
                  <a:schemeClr val="bg1"/>
                </a:solidFill>
              </a:rPr>
              <a:t> Models Created </a:t>
            </a:r>
          </a:p>
          <a:p>
            <a:pPr lvl="2">
              <a:buBlip>
                <a:blip r:embed="rId12">
                  <a:extLst>
                    <a:ext uri="{96DAC541-7B7A-43D3-8B79-37D633B846F1}">
                      <asvg:svgBlip xmlns:asvg="http://schemas.microsoft.com/office/drawing/2016/SVG/main" xmlns="" r:embed="rId13"/>
                    </a:ext>
                  </a:extLst>
                </a:blip>
              </a:buBlip>
            </a:pPr>
            <a:r>
              <a:rPr lang="en-US" sz="2800" dirty="0">
                <a:solidFill>
                  <a:schemeClr val="bg1"/>
                </a:solidFill>
              </a:rPr>
              <a:t> Models Selection</a:t>
            </a:r>
          </a:p>
          <a:p>
            <a:pPr lvl="1">
              <a:buBlip>
                <a:blip r:embed="rId14">
                  <a:extLst>
                    <a:ext uri="{96DAC541-7B7A-43D3-8B79-37D633B846F1}">
                      <asvg:svgBlip xmlns:asvg="http://schemas.microsoft.com/office/drawing/2016/SVG/main" xmlns="" r:embed="rId15"/>
                    </a:ext>
                  </a:extLst>
                </a:blip>
              </a:buBlip>
            </a:pPr>
            <a:r>
              <a:rPr lang="en-US" sz="2800" dirty="0">
                <a:solidFill>
                  <a:schemeClr val="bg1"/>
                </a:solidFill>
              </a:rPr>
              <a:t> Conclusions and Recommendations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1765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E66438B1-AD49-4479-B2A4-A4C886F06378}"/>
              </a:ext>
            </a:extLst>
          </p:cNvPr>
          <p:cNvSpPr/>
          <p:nvPr/>
        </p:nvSpPr>
        <p:spPr>
          <a:xfrm>
            <a:off x="9055607" y="1871212"/>
            <a:ext cx="3136392" cy="4986788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EE07F9-1510-4907-A7A6-2F4801C96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Problem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A598134C-E60D-47C7-B4F0-816C5BA3E096}"/>
              </a:ext>
            </a:extLst>
          </p:cNvPr>
          <p:cNvSpPr/>
          <p:nvPr/>
        </p:nvSpPr>
        <p:spPr>
          <a:xfrm>
            <a:off x="0" y="2179161"/>
            <a:ext cx="2948940" cy="4689346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EC7F784C-31B4-451C-97A5-779EABF3EBAF}"/>
              </a:ext>
            </a:extLst>
          </p:cNvPr>
          <p:cNvSpPr txBox="1"/>
          <p:nvPr/>
        </p:nvSpPr>
        <p:spPr>
          <a:xfrm>
            <a:off x="2416810" y="5071008"/>
            <a:ext cx="21082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880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spc="-5" dirty="0">
                <a:solidFill>
                  <a:prstClr val="black"/>
                </a:solidFill>
                <a:latin typeface="Open Sans"/>
                <a:cs typeface="Open Sans"/>
              </a:rPr>
              <a:t>Stability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Open Sans"/>
            </a:endParaRPr>
          </a:p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Open Sans"/>
              </a:rPr>
              <a:t>New energy sources have made maintaining the stability of power grids complex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Open Sans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F45B850-06C7-4878-981E-F9F446B0947E}"/>
              </a:ext>
            </a:extLst>
          </p:cNvPr>
          <p:cNvSpPr txBox="1"/>
          <p:nvPr/>
        </p:nvSpPr>
        <p:spPr>
          <a:xfrm>
            <a:off x="7275658" y="5059326"/>
            <a:ext cx="2281555" cy="14747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Open Sans"/>
              </a:rPr>
              <a:t>S</a:t>
            </a:r>
            <a:r>
              <a:rPr kumimoji="0" lang="en-US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Open Sans"/>
              </a:rPr>
              <a:t>upply &amp; Demand 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Open Sans"/>
              </a:rPr>
              <a:t>Demand changes over the course of the day. Suppliers have to control undersupply and oversupply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Open Sans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3648F0A-367D-4DA3-AF1F-1C770F4AF44D}"/>
              </a:ext>
            </a:extLst>
          </p:cNvPr>
          <p:cNvSpPr txBox="1"/>
          <p:nvPr/>
        </p:nvSpPr>
        <p:spPr>
          <a:xfrm>
            <a:off x="4856245" y="5099222"/>
            <a:ext cx="2004188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spc="-10" dirty="0">
                <a:solidFill>
                  <a:prstClr val="black"/>
                </a:solidFill>
                <a:latin typeface="Open Sans"/>
                <a:cs typeface="Open Sans"/>
              </a:rPr>
              <a:t>Efficiency 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Open Sans"/>
            </a:endParaRP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Open Sans"/>
              </a:rPr>
              <a:t>The system’s response to demand fluctuation is key to the efficiency of the system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Open Sans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8D749ACA-F6FA-456E-8599-5C691DF699FF}"/>
              </a:ext>
            </a:extLst>
          </p:cNvPr>
          <p:cNvSpPr/>
          <p:nvPr/>
        </p:nvSpPr>
        <p:spPr>
          <a:xfrm>
            <a:off x="2398776" y="2170074"/>
            <a:ext cx="2146300" cy="2146300"/>
          </a:xfrm>
          <a:custGeom>
            <a:avLst/>
            <a:gdLst/>
            <a:ahLst/>
            <a:cxnLst/>
            <a:rect l="l" t="t" r="r" b="b"/>
            <a:pathLst>
              <a:path w="2146300" h="2146300">
                <a:moveTo>
                  <a:pt x="1072896" y="0"/>
                </a:moveTo>
                <a:lnTo>
                  <a:pt x="1025102" y="1045"/>
                </a:lnTo>
                <a:lnTo>
                  <a:pt x="977843" y="4152"/>
                </a:lnTo>
                <a:lnTo>
                  <a:pt x="931164" y="9276"/>
                </a:lnTo>
                <a:lnTo>
                  <a:pt x="885108" y="16375"/>
                </a:lnTo>
                <a:lnTo>
                  <a:pt x="839718" y="25405"/>
                </a:lnTo>
                <a:lnTo>
                  <a:pt x="795039" y="36322"/>
                </a:lnTo>
                <a:lnTo>
                  <a:pt x="751112" y="49082"/>
                </a:lnTo>
                <a:lnTo>
                  <a:pt x="707984" y="63643"/>
                </a:lnTo>
                <a:lnTo>
                  <a:pt x="665696" y="79959"/>
                </a:lnTo>
                <a:lnTo>
                  <a:pt x="624292" y="97989"/>
                </a:lnTo>
                <a:lnTo>
                  <a:pt x="583816" y="117687"/>
                </a:lnTo>
                <a:lnTo>
                  <a:pt x="544312" y="139011"/>
                </a:lnTo>
                <a:lnTo>
                  <a:pt x="505823" y="161917"/>
                </a:lnTo>
                <a:lnTo>
                  <a:pt x="468393" y="186361"/>
                </a:lnTo>
                <a:lnTo>
                  <a:pt x="432065" y="212301"/>
                </a:lnTo>
                <a:lnTo>
                  <a:pt x="396884" y="239691"/>
                </a:lnTo>
                <a:lnTo>
                  <a:pt x="362892" y="268489"/>
                </a:lnTo>
                <a:lnTo>
                  <a:pt x="330133" y="298650"/>
                </a:lnTo>
                <a:lnTo>
                  <a:pt x="298650" y="330133"/>
                </a:lnTo>
                <a:lnTo>
                  <a:pt x="268489" y="362892"/>
                </a:lnTo>
                <a:lnTo>
                  <a:pt x="239691" y="396884"/>
                </a:lnTo>
                <a:lnTo>
                  <a:pt x="212301" y="432065"/>
                </a:lnTo>
                <a:lnTo>
                  <a:pt x="186361" y="468393"/>
                </a:lnTo>
                <a:lnTo>
                  <a:pt x="161917" y="505823"/>
                </a:lnTo>
                <a:lnTo>
                  <a:pt x="139011" y="544312"/>
                </a:lnTo>
                <a:lnTo>
                  <a:pt x="117687" y="583816"/>
                </a:lnTo>
                <a:lnTo>
                  <a:pt x="97989" y="624292"/>
                </a:lnTo>
                <a:lnTo>
                  <a:pt x="79959" y="665696"/>
                </a:lnTo>
                <a:lnTo>
                  <a:pt x="63643" y="707984"/>
                </a:lnTo>
                <a:lnTo>
                  <a:pt x="49082" y="751112"/>
                </a:lnTo>
                <a:lnTo>
                  <a:pt x="36322" y="795039"/>
                </a:lnTo>
                <a:lnTo>
                  <a:pt x="25405" y="839718"/>
                </a:lnTo>
                <a:lnTo>
                  <a:pt x="16375" y="885108"/>
                </a:lnTo>
                <a:lnTo>
                  <a:pt x="9276" y="931164"/>
                </a:lnTo>
                <a:lnTo>
                  <a:pt x="4152" y="977843"/>
                </a:lnTo>
                <a:lnTo>
                  <a:pt x="1045" y="1025102"/>
                </a:lnTo>
                <a:lnTo>
                  <a:pt x="0" y="1072896"/>
                </a:lnTo>
                <a:lnTo>
                  <a:pt x="1045" y="1120689"/>
                </a:lnTo>
                <a:lnTo>
                  <a:pt x="4152" y="1167948"/>
                </a:lnTo>
                <a:lnTo>
                  <a:pt x="9276" y="1214627"/>
                </a:lnTo>
                <a:lnTo>
                  <a:pt x="16375" y="1260683"/>
                </a:lnTo>
                <a:lnTo>
                  <a:pt x="25405" y="1306073"/>
                </a:lnTo>
                <a:lnTo>
                  <a:pt x="36322" y="1350752"/>
                </a:lnTo>
                <a:lnTo>
                  <a:pt x="49082" y="1394679"/>
                </a:lnTo>
                <a:lnTo>
                  <a:pt x="63643" y="1437807"/>
                </a:lnTo>
                <a:lnTo>
                  <a:pt x="79959" y="1480095"/>
                </a:lnTo>
                <a:lnTo>
                  <a:pt x="97989" y="1521499"/>
                </a:lnTo>
                <a:lnTo>
                  <a:pt x="117687" y="1561975"/>
                </a:lnTo>
                <a:lnTo>
                  <a:pt x="139011" y="1601479"/>
                </a:lnTo>
                <a:lnTo>
                  <a:pt x="161917" y="1639968"/>
                </a:lnTo>
                <a:lnTo>
                  <a:pt x="186361" y="1677398"/>
                </a:lnTo>
                <a:lnTo>
                  <a:pt x="212301" y="1713726"/>
                </a:lnTo>
                <a:lnTo>
                  <a:pt x="239691" y="1748907"/>
                </a:lnTo>
                <a:lnTo>
                  <a:pt x="268489" y="1782899"/>
                </a:lnTo>
                <a:lnTo>
                  <a:pt x="298650" y="1815658"/>
                </a:lnTo>
                <a:lnTo>
                  <a:pt x="330133" y="1847141"/>
                </a:lnTo>
                <a:lnTo>
                  <a:pt x="362892" y="1877302"/>
                </a:lnTo>
                <a:lnTo>
                  <a:pt x="396884" y="1906100"/>
                </a:lnTo>
                <a:lnTo>
                  <a:pt x="432065" y="1933490"/>
                </a:lnTo>
                <a:lnTo>
                  <a:pt x="468393" y="1959430"/>
                </a:lnTo>
                <a:lnTo>
                  <a:pt x="505823" y="1983874"/>
                </a:lnTo>
                <a:lnTo>
                  <a:pt x="544312" y="2006780"/>
                </a:lnTo>
                <a:lnTo>
                  <a:pt x="583816" y="2028104"/>
                </a:lnTo>
                <a:lnTo>
                  <a:pt x="624292" y="2047802"/>
                </a:lnTo>
                <a:lnTo>
                  <a:pt x="665696" y="2065832"/>
                </a:lnTo>
                <a:lnTo>
                  <a:pt x="707984" y="2082148"/>
                </a:lnTo>
                <a:lnTo>
                  <a:pt x="751112" y="2096709"/>
                </a:lnTo>
                <a:lnTo>
                  <a:pt x="795039" y="2109469"/>
                </a:lnTo>
                <a:lnTo>
                  <a:pt x="839718" y="2120386"/>
                </a:lnTo>
                <a:lnTo>
                  <a:pt x="885108" y="2129416"/>
                </a:lnTo>
                <a:lnTo>
                  <a:pt x="931164" y="2136515"/>
                </a:lnTo>
                <a:lnTo>
                  <a:pt x="977843" y="2141639"/>
                </a:lnTo>
                <a:lnTo>
                  <a:pt x="1025102" y="2144746"/>
                </a:lnTo>
                <a:lnTo>
                  <a:pt x="1072896" y="2145792"/>
                </a:lnTo>
                <a:lnTo>
                  <a:pt x="1120689" y="2144746"/>
                </a:lnTo>
                <a:lnTo>
                  <a:pt x="1167948" y="2141639"/>
                </a:lnTo>
                <a:lnTo>
                  <a:pt x="1214627" y="2136515"/>
                </a:lnTo>
                <a:lnTo>
                  <a:pt x="1260683" y="2129416"/>
                </a:lnTo>
                <a:lnTo>
                  <a:pt x="1306073" y="2120386"/>
                </a:lnTo>
                <a:lnTo>
                  <a:pt x="1350752" y="2109469"/>
                </a:lnTo>
                <a:lnTo>
                  <a:pt x="1394679" y="2096709"/>
                </a:lnTo>
                <a:lnTo>
                  <a:pt x="1437807" y="2082148"/>
                </a:lnTo>
                <a:lnTo>
                  <a:pt x="1480095" y="2065832"/>
                </a:lnTo>
                <a:lnTo>
                  <a:pt x="1521499" y="2047802"/>
                </a:lnTo>
                <a:lnTo>
                  <a:pt x="1561975" y="2028104"/>
                </a:lnTo>
                <a:lnTo>
                  <a:pt x="1601479" y="2006780"/>
                </a:lnTo>
                <a:lnTo>
                  <a:pt x="1639968" y="1983874"/>
                </a:lnTo>
                <a:lnTo>
                  <a:pt x="1677398" y="1959430"/>
                </a:lnTo>
                <a:lnTo>
                  <a:pt x="1713726" y="1933490"/>
                </a:lnTo>
                <a:lnTo>
                  <a:pt x="1748907" y="1906100"/>
                </a:lnTo>
                <a:lnTo>
                  <a:pt x="1782899" y="1877302"/>
                </a:lnTo>
                <a:lnTo>
                  <a:pt x="1815658" y="1847141"/>
                </a:lnTo>
                <a:lnTo>
                  <a:pt x="1847141" y="1815658"/>
                </a:lnTo>
                <a:lnTo>
                  <a:pt x="1877302" y="1782899"/>
                </a:lnTo>
                <a:lnTo>
                  <a:pt x="1906100" y="1748907"/>
                </a:lnTo>
                <a:lnTo>
                  <a:pt x="1933490" y="1713726"/>
                </a:lnTo>
                <a:lnTo>
                  <a:pt x="1959430" y="1677398"/>
                </a:lnTo>
                <a:lnTo>
                  <a:pt x="1983874" y="1639968"/>
                </a:lnTo>
                <a:lnTo>
                  <a:pt x="2006780" y="1601479"/>
                </a:lnTo>
                <a:lnTo>
                  <a:pt x="2028104" y="1561975"/>
                </a:lnTo>
                <a:lnTo>
                  <a:pt x="2047802" y="1521499"/>
                </a:lnTo>
                <a:lnTo>
                  <a:pt x="2065832" y="1480095"/>
                </a:lnTo>
                <a:lnTo>
                  <a:pt x="2082148" y="1437807"/>
                </a:lnTo>
                <a:lnTo>
                  <a:pt x="2096709" y="1394679"/>
                </a:lnTo>
                <a:lnTo>
                  <a:pt x="2109469" y="1350752"/>
                </a:lnTo>
                <a:lnTo>
                  <a:pt x="2120386" y="1306073"/>
                </a:lnTo>
                <a:lnTo>
                  <a:pt x="2129416" y="1260683"/>
                </a:lnTo>
                <a:lnTo>
                  <a:pt x="2136515" y="1214627"/>
                </a:lnTo>
                <a:lnTo>
                  <a:pt x="2141639" y="1167948"/>
                </a:lnTo>
                <a:lnTo>
                  <a:pt x="2144746" y="1120689"/>
                </a:lnTo>
                <a:lnTo>
                  <a:pt x="2145791" y="1072896"/>
                </a:lnTo>
                <a:lnTo>
                  <a:pt x="2144746" y="1025102"/>
                </a:lnTo>
                <a:lnTo>
                  <a:pt x="2141639" y="977843"/>
                </a:lnTo>
                <a:lnTo>
                  <a:pt x="2136515" y="931164"/>
                </a:lnTo>
                <a:lnTo>
                  <a:pt x="2129416" y="885108"/>
                </a:lnTo>
                <a:lnTo>
                  <a:pt x="2120386" y="839718"/>
                </a:lnTo>
                <a:lnTo>
                  <a:pt x="2109469" y="795039"/>
                </a:lnTo>
                <a:lnTo>
                  <a:pt x="2096709" y="751112"/>
                </a:lnTo>
                <a:lnTo>
                  <a:pt x="2082148" y="707984"/>
                </a:lnTo>
                <a:lnTo>
                  <a:pt x="2065832" y="665696"/>
                </a:lnTo>
                <a:lnTo>
                  <a:pt x="2047802" y="624292"/>
                </a:lnTo>
                <a:lnTo>
                  <a:pt x="2028104" y="583816"/>
                </a:lnTo>
                <a:lnTo>
                  <a:pt x="2006780" y="544312"/>
                </a:lnTo>
                <a:lnTo>
                  <a:pt x="1983874" y="505823"/>
                </a:lnTo>
                <a:lnTo>
                  <a:pt x="1959430" y="468393"/>
                </a:lnTo>
                <a:lnTo>
                  <a:pt x="1933490" y="432065"/>
                </a:lnTo>
                <a:lnTo>
                  <a:pt x="1906100" y="396884"/>
                </a:lnTo>
                <a:lnTo>
                  <a:pt x="1877302" y="362892"/>
                </a:lnTo>
                <a:lnTo>
                  <a:pt x="1847141" y="330133"/>
                </a:lnTo>
                <a:lnTo>
                  <a:pt x="1815658" y="298650"/>
                </a:lnTo>
                <a:lnTo>
                  <a:pt x="1782899" y="268489"/>
                </a:lnTo>
                <a:lnTo>
                  <a:pt x="1748907" y="239691"/>
                </a:lnTo>
                <a:lnTo>
                  <a:pt x="1713726" y="212301"/>
                </a:lnTo>
                <a:lnTo>
                  <a:pt x="1677398" y="186361"/>
                </a:lnTo>
                <a:lnTo>
                  <a:pt x="1639968" y="161917"/>
                </a:lnTo>
                <a:lnTo>
                  <a:pt x="1601479" y="139011"/>
                </a:lnTo>
                <a:lnTo>
                  <a:pt x="1561975" y="117687"/>
                </a:lnTo>
                <a:lnTo>
                  <a:pt x="1521499" y="97989"/>
                </a:lnTo>
                <a:lnTo>
                  <a:pt x="1480095" y="79959"/>
                </a:lnTo>
                <a:lnTo>
                  <a:pt x="1437807" y="63643"/>
                </a:lnTo>
                <a:lnTo>
                  <a:pt x="1394679" y="49082"/>
                </a:lnTo>
                <a:lnTo>
                  <a:pt x="1350752" y="36322"/>
                </a:lnTo>
                <a:lnTo>
                  <a:pt x="1306073" y="25405"/>
                </a:lnTo>
                <a:lnTo>
                  <a:pt x="1260683" y="16375"/>
                </a:lnTo>
                <a:lnTo>
                  <a:pt x="1214627" y="9276"/>
                </a:lnTo>
                <a:lnTo>
                  <a:pt x="1167948" y="4152"/>
                </a:lnTo>
                <a:lnTo>
                  <a:pt x="1120689" y="1045"/>
                </a:lnTo>
                <a:lnTo>
                  <a:pt x="1072896" y="0"/>
                </a:lnTo>
                <a:close/>
              </a:path>
            </a:pathLst>
          </a:custGeom>
          <a:solidFill>
            <a:srgbClr val="34E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1B65B1C0-AACF-4B60-89E8-C76944C55F7B}"/>
              </a:ext>
            </a:extLst>
          </p:cNvPr>
          <p:cNvSpPr/>
          <p:nvPr/>
        </p:nvSpPr>
        <p:spPr>
          <a:xfrm>
            <a:off x="2592323" y="2363623"/>
            <a:ext cx="1840229" cy="1838706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17E7513F-93EC-44AF-8E61-F48A66B3D1CD}"/>
              </a:ext>
            </a:extLst>
          </p:cNvPr>
          <p:cNvSpPr/>
          <p:nvPr/>
        </p:nvSpPr>
        <p:spPr>
          <a:xfrm>
            <a:off x="2629345" y="2410614"/>
            <a:ext cx="1664335" cy="1663064"/>
          </a:xfrm>
          <a:custGeom>
            <a:avLst/>
            <a:gdLst/>
            <a:ahLst/>
            <a:cxnLst/>
            <a:rect l="l" t="t" r="r" b="b"/>
            <a:pathLst>
              <a:path w="1664335" h="1663064">
                <a:moveTo>
                  <a:pt x="832104" y="0"/>
                </a:moveTo>
                <a:lnTo>
                  <a:pt x="783206" y="1411"/>
                </a:lnTo>
                <a:lnTo>
                  <a:pt x="735052" y="5593"/>
                </a:lnTo>
                <a:lnTo>
                  <a:pt x="687722" y="12468"/>
                </a:lnTo>
                <a:lnTo>
                  <a:pt x="641292" y="21958"/>
                </a:lnTo>
                <a:lnTo>
                  <a:pt x="595842" y="33984"/>
                </a:lnTo>
                <a:lnTo>
                  <a:pt x="551447" y="48469"/>
                </a:lnTo>
                <a:lnTo>
                  <a:pt x="508188" y="65335"/>
                </a:lnTo>
                <a:lnTo>
                  <a:pt x="466141" y="84504"/>
                </a:lnTo>
                <a:lnTo>
                  <a:pt x="425385" y="105897"/>
                </a:lnTo>
                <a:lnTo>
                  <a:pt x="385998" y="129437"/>
                </a:lnTo>
                <a:lnTo>
                  <a:pt x="348058" y="155046"/>
                </a:lnTo>
                <a:lnTo>
                  <a:pt x="311642" y="182646"/>
                </a:lnTo>
                <a:lnTo>
                  <a:pt x="276829" y="212159"/>
                </a:lnTo>
                <a:lnTo>
                  <a:pt x="243697" y="243506"/>
                </a:lnTo>
                <a:lnTo>
                  <a:pt x="212323" y="276610"/>
                </a:lnTo>
                <a:lnTo>
                  <a:pt x="182786" y="311393"/>
                </a:lnTo>
                <a:lnTo>
                  <a:pt x="155164" y="347777"/>
                </a:lnTo>
                <a:lnTo>
                  <a:pt x="129535" y="385683"/>
                </a:lnTo>
                <a:lnTo>
                  <a:pt x="105976" y="425035"/>
                </a:lnTo>
                <a:lnTo>
                  <a:pt x="84566" y="465753"/>
                </a:lnTo>
                <a:lnTo>
                  <a:pt x="65383" y="507759"/>
                </a:lnTo>
                <a:lnTo>
                  <a:pt x="48504" y="550977"/>
                </a:lnTo>
                <a:lnTo>
                  <a:pt x="34008" y="595327"/>
                </a:lnTo>
                <a:lnTo>
                  <a:pt x="21973" y="640733"/>
                </a:lnTo>
                <a:lnTo>
                  <a:pt x="12477" y="687115"/>
                </a:lnTo>
                <a:lnTo>
                  <a:pt x="5597" y="734395"/>
                </a:lnTo>
                <a:lnTo>
                  <a:pt x="1412" y="782497"/>
                </a:lnTo>
                <a:lnTo>
                  <a:pt x="0" y="831341"/>
                </a:lnTo>
                <a:lnTo>
                  <a:pt x="1412" y="880186"/>
                </a:lnTo>
                <a:lnTo>
                  <a:pt x="5597" y="928288"/>
                </a:lnTo>
                <a:lnTo>
                  <a:pt x="12477" y="975568"/>
                </a:lnTo>
                <a:lnTo>
                  <a:pt x="21973" y="1021950"/>
                </a:lnTo>
                <a:lnTo>
                  <a:pt x="34008" y="1067356"/>
                </a:lnTo>
                <a:lnTo>
                  <a:pt x="48504" y="1111706"/>
                </a:lnTo>
                <a:lnTo>
                  <a:pt x="65383" y="1154924"/>
                </a:lnTo>
                <a:lnTo>
                  <a:pt x="84566" y="1196930"/>
                </a:lnTo>
                <a:lnTo>
                  <a:pt x="105976" y="1237648"/>
                </a:lnTo>
                <a:lnTo>
                  <a:pt x="129535" y="1277000"/>
                </a:lnTo>
                <a:lnTo>
                  <a:pt x="155164" y="1314906"/>
                </a:lnTo>
                <a:lnTo>
                  <a:pt x="182786" y="1351290"/>
                </a:lnTo>
                <a:lnTo>
                  <a:pt x="212323" y="1386073"/>
                </a:lnTo>
                <a:lnTo>
                  <a:pt x="243697" y="1419177"/>
                </a:lnTo>
                <a:lnTo>
                  <a:pt x="276829" y="1450524"/>
                </a:lnTo>
                <a:lnTo>
                  <a:pt x="311642" y="1480037"/>
                </a:lnTo>
                <a:lnTo>
                  <a:pt x="348058" y="1507637"/>
                </a:lnTo>
                <a:lnTo>
                  <a:pt x="385998" y="1533246"/>
                </a:lnTo>
                <a:lnTo>
                  <a:pt x="425385" y="1556786"/>
                </a:lnTo>
                <a:lnTo>
                  <a:pt x="466141" y="1578179"/>
                </a:lnTo>
                <a:lnTo>
                  <a:pt x="508188" y="1597348"/>
                </a:lnTo>
                <a:lnTo>
                  <a:pt x="551447" y="1614214"/>
                </a:lnTo>
                <a:lnTo>
                  <a:pt x="595842" y="1628699"/>
                </a:lnTo>
                <a:lnTo>
                  <a:pt x="641292" y="1640725"/>
                </a:lnTo>
                <a:lnTo>
                  <a:pt x="687722" y="1650215"/>
                </a:lnTo>
                <a:lnTo>
                  <a:pt x="735052" y="1657090"/>
                </a:lnTo>
                <a:lnTo>
                  <a:pt x="783206" y="1661272"/>
                </a:lnTo>
                <a:lnTo>
                  <a:pt x="832104" y="1662683"/>
                </a:lnTo>
                <a:lnTo>
                  <a:pt x="881001" y="1661272"/>
                </a:lnTo>
                <a:lnTo>
                  <a:pt x="929155" y="1657090"/>
                </a:lnTo>
                <a:lnTo>
                  <a:pt x="976485" y="1650215"/>
                </a:lnTo>
                <a:lnTo>
                  <a:pt x="1022915" y="1640725"/>
                </a:lnTo>
                <a:lnTo>
                  <a:pt x="1068365" y="1628699"/>
                </a:lnTo>
                <a:lnTo>
                  <a:pt x="1112760" y="1614214"/>
                </a:lnTo>
                <a:lnTo>
                  <a:pt x="1156019" y="1597348"/>
                </a:lnTo>
                <a:lnTo>
                  <a:pt x="1198066" y="1578179"/>
                </a:lnTo>
                <a:lnTo>
                  <a:pt x="1238822" y="1556786"/>
                </a:lnTo>
                <a:lnTo>
                  <a:pt x="1278209" y="1533246"/>
                </a:lnTo>
                <a:lnTo>
                  <a:pt x="1316149" y="1507637"/>
                </a:lnTo>
                <a:lnTo>
                  <a:pt x="1352565" y="1480037"/>
                </a:lnTo>
                <a:lnTo>
                  <a:pt x="1387378" y="1450524"/>
                </a:lnTo>
                <a:lnTo>
                  <a:pt x="1420510" y="1419177"/>
                </a:lnTo>
                <a:lnTo>
                  <a:pt x="1451884" y="1386073"/>
                </a:lnTo>
                <a:lnTo>
                  <a:pt x="1481421" y="1351290"/>
                </a:lnTo>
                <a:lnTo>
                  <a:pt x="1509043" y="1314906"/>
                </a:lnTo>
                <a:lnTo>
                  <a:pt x="1534672" y="1277000"/>
                </a:lnTo>
                <a:lnTo>
                  <a:pt x="1558231" y="1237648"/>
                </a:lnTo>
                <a:lnTo>
                  <a:pt x="1579641" y="1196930"/>
                </a:lnTo>
                <a:lnTo>
                  <a:pt x="1598824" y="1154924"/>
                </a:lnTo>
                <a:lnTo>
                  <a:pt x="1615703" y="1111706"/>
                </a:lnTo>
                <a:lnTo>
                  <a:pt x="1630199" y="1067356"/>
                </a:lnTo>
                <a:lnTo>
                  <a:pt x="1642234" y="1021950"/>
                </a:lnTo>
                <a:lnTo>
                  <a:pt x="1651730" y="975568"/>
                </a:lnTo>
                <a:lnTo>
                  <a:pt x="1658610" y="928288"/>
                </a:lnTo>
                <a:lnTo>
                  <a:pt x="1662795" y="880186"/>
                </a:lnTo>
                <a:lnTo>
                  <a:pt x="1664208" y="831341"/>
                </a:lnTo>
                <a:lnTo>
                  <a:pt x="1662795" y="782497"/>
                </a:lnTo>
                <a:lnTo>
                  <a:pt x="1658610" y="734395"/>
                </a:lnTo>
                <a:lnTo>
                  <a:pt x="1651730" y="687115"/>
                </a:lnTo>
                <a:lnTo>
                  <a:pt x="1642234" y="640733"/>
                </a:lnTo>
                <a:lnTo>
                  <a:pt x="1630199" y="595327"/>
                </a:lnTo>
                <a:lnTo>
                  <a:pt x="1615703" y="550977"/>
                </a:lnTo>
                <a:lnTo>
                  <a:pt x="1598824" y="507759"/>
                </a:lnTo>
                <a:lnTo>
                  <a:pt x="1579641" y="465753"/>
                </a:lnTo>
                <a:lnTo>
                  <a:pt x="1558231" y="425035"/>
                </a:lnTo>
                <a:lnTo>
                  <a:pt x="1534672" y="385683"/>
                </a:lnTo>
                <a:lnTo>
                  <a:pt x="1509043" y="347777"/>
                </a:lnTo>
                <a:lnTo>
                  <a:pt x="1481421" y="311393"/>
                </a:lnTo>
                <a:lnTo>
                  <a:pt x="1451884" y="276610"/>
                </a:lnTo>
                <a:lnTo>
                  <a:pt x="1420510" y="243506"/>
                </a:lnTo>
                <a:lnTo>
                  <a:pt x="1387378" y="212159"/>
                </a:lnTo>
                <a:lnTo>
                  <a:pt x="1352565" y="182646"/>
                </a:lnTo>
                <a:lnTo>
                  <a:pt x="1316149" y="155046"/>
                </a:lnTo>
                <a:lnTo>
                  <a:pt x="1278209" y="129437"/>
                </a:lnTo>
                <a:lnTo>
                  <a:pt x="1238822" y="105897"/>
                </a:lnTo>
                <a:lnTo>
                  <a:pt x="1198066" y="84504"/>
                </a:lnTo>
                <a:lnTo>
                  <a:pt x="1156019" y="65335"/>
                </a:lnTo>
                <a:lnTo>
                  <a:pt x="1112760" y="48469"/>
                </a:lnTo>
                <a:lnTo>
                  <a:pt x="1068365" y="33984"/>
                </a:lnTo>
                <a:lnTo>
                  <a:pt x="1022915" y="21958"/>
                </a:lnTo>
                <a:lnTo>
                  <a:pt x="976485" y="12468"/>
                </a:lnTo>
                <a:lnTo>
                  <a:pt x="929155" y="5593"/>
                </a:lnTo>
                <a:lnTo>
                  <a:pt x="881001" y="1411"/>
                </a:lnTo>
                <a:lnTo>
                  <a:pt x="8321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9B1121C5-1576-4919-97CE-61ADC8ECB64C}"/>
              </a:ext>
            </a:extLst>
          </p:cNvPr>
          <p:cNvSpPr/>
          <p:nvPr/>
        </p:nvSpPr>
        <p:spPr>
          <a:xfrm>
            <a:off x="3116579" y="4169563"/>
            <a:ext cx="710565" cy="387350"/>
          </a:xfrm>
          <a:custGeom>
            <a:avLst/>
            <a:gdLst/>
            <a:ahLst/>
            <a:cxnLst/>
            <a:rect l="l" t="t" r="r" b="b"/>
            <a:pathLst>
              <a:path w="710564" h="387350">
                <a:moveTo>
                  <a:pt x="710183" y="0"/>
                </a:moveTo>
                <a:lnTo>
                  <a:pt x="0" y="0"/>
                </a:lnTo>
                <a:lnTo>
                  <a:pt x="355092" y="387096"/>
                </a:lnTo>
                <a:lnTo>
                  <a:pt x="710183" y="0"/>
                </a:lnTo>
                <a:close/>
              </a:path>
            </a:pathLst>
          </a:custGeom>
          <a:solidFill>
            <a:srgbClr val="34E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B86AE14B-B811-4442-8ACE-50F2ADEC3AA4}"/>
              </a:ext>
            </a:extLst>
          </p:cNvPr>
          <p:cNvSpPr/>
          <p:nvPr/>
        </p:nvSpPr>
        <p:spPr>
          <a:xfrm>
            <a:off x="4852415" y="2170074"/>
            <a:ext cx="2146300" cy="2146300"/>
          </a:xfrm>
          <a:custGeom>
            <a:avLst/>
            <a:gdLst/>
            <a:ahLst/>
            <a:cxnLst/>
            <a:rect l="l" t="t" r="r" b="b"/>
            <a:pathLst>
              <a:path w="2146300" h="2146300">
                <a:moveTo>
                  <a:pt x="1072896" y="0"/>
                </a:moveTo>
                <a:lnTo>
                  <a:pt x="1025102" y="1045"/>
                </a:lnTo>
                <a:lnTo>
                  <a:pt x="977843" y="4152"/>
                </a:lnTo>
                <a:lnTo>
                  <a:pt x="931164" y="9276"/>
                </a:lnTo>
                <a:lnTo>
                  <a:pt x="885108" y="16375"/>
                </a:lnTo>
                <a:lnTo>
                  <a:pt x="839718" y="25405"/>
                </a:lnTo>
                <a:lnTo>
                  <a:pt x="795039" y="36322"/>
                </a:lnTo>
                <a:lnTo>
                  <a:pt x="751112" y="49082"/>
                </a:lnTo>
                <a:lnTo>
                  <a:pt x="707984" y="63643"/>
                </a:lnTo>
                <a:lnTo>
                  <a:pt x="665696" y="79959"/>
                </a:lnTo>
                <a:lnTo>
                  <a:pt x="624292" y="97989"/>
                </a:lnTo>
                <a:lnTo>
                  <a:pt x="583816" y="117687"/>
                </a:lnTo>
                <a:lnTo>
                  <a:pt x="544312" y="139011"/>
                </a:lnTo>
                <a:lnTo>
                  <a:pt x="505823" y="161917"/>
                </a:lnTo>
                <a:lnTo>
                  <a:pt x="468393" y="186361"/>
                </a:lnTo>
                <a:lnTo>
                  <a:pt x="432065" y="212301"/>
                </a:lnTo>
                <a:lnTo>
                  <a:pt x="396884" y="239691"/>
                </a:lnTo>
                <a:lnTo>
                  <a:pt x="362892" y="268489"/>
                </a:lnTo>
                <a:lnTo>
                  <a:pt x="330133" y="298650"/>
                </a:lnTo>
                <a:lnTo>
                  <a:pt x="298650" y="330133"/>
                </a:lnTo>
                <a:lnTo>
                  <a:pt x="268489" y="362892"/>
                </a:lnTo>
                <a:lnTo>
                  <a:pt x="239691" y="396884"/>
                </a:lnTo>
                <a:lnTo>
                  <a:pt x="212301" y="432065"/>
                </a:lnTo>
                <a:lnTo>
                  <a:pt x="186361" y="468393"/>
                </a:lnTo>
                <a:lnTo>
                  <a:pt x="161917" y="505823"/>
                </a:lnTo>
                <a:lnTo>
                  <a:pt x="139011" y="544312"/>
                </a:lnTo>
                <a:lnTo>
                  <a:pt x="117687" y="583816"/>
                </a:lnTo>
                <a:lnTo>
                  <a:pt x="97989" y="624292"/>
                </a:lnTo>
                <a:lnTo>
                  <a:pt x="79959" y="665696"/>
                </a:lnTo>
                <a:lnTo>
                  <a:pt x="63643" y="707984"/>
                </a:lnTo>
                <a:lnTo>
                  <a:pt x="49082" y="751112"/>
                </a:lnTo>
                <a:lnTo>
                  <a:pt x="36322" y="795039"/>
                </a:lnTo>
                <a:lnTo>
                  <a:pt x="25405" y="839718"/>
                </a:lnTo>
                <a:lnTo>
                  <a:pt x="16375" y="885108"/>
                </a:lnTo>
                <a:lnTo>
                  <a:pt x="9276" y="931164"/>
                </a:lnTo>
                <a:lnTo>
                  <a:pt x="4152" y="977843"/>
                </a:lnTo>
                <a:lnTo>
                  <a:pt x="1045" y="1025102"/>
                </a:lnTo>
                <a:lnTo>
                  <a:pt x="0" y="1072896"/>
                </a:lnTo>
                <a:lnTo>
                  <a:pt x="1045" y="1120689"/>
                </a:lnTo>
                <a:lnTo>
                  <a:pt x="4152" y="1167948"/>
                </a:lnTo>
                <a:lnTo>
                  <a:pt x="9276" y="1214627"/>
                </a:lnTo>
                <a:lnTo>
                  <a:pt x="16375" y="1260683"/>
                </a:lnTo>
                <a:lnTo>
                  <a:pt x="25405" y="1306073"/>
                </a:lnTo>
                <a:lnTo>
                  <a:pt x="36322" y="1350752"/>
                </a:lnTo>
                <a:lnTo>
                  <a:pt x="49082" y="1394679"/>
                </a:lnTo>
                <a:lnTo>
                  <a:pt x="63643" y="1437807"/>
                </a:lnTo>
                <a:lnTo>
                  <a:pt x="79959" y="1480095"/>
                </a:lnTo>
                <a:lnTo>
                  <a:pt x="97989" y="1521499"/>
                </a:lnTo>
                <a:lnTo>
                  <a:pt x="117687" y="1561975"/>
                </a:lnTo>
                <a:lnTo>
                  <a:pt x="139011" y="1601479"/>
                </a:lnTo>
                <a:lnTo>
                  <a:pt x="161917" y="1639968"/>
                </a:lnTo>
                <a:lnTo>
                  <a:pt x="186361" y="1677398"/>
                </a:lnTo>
                <a:lnTo>
                  <a:pt x="212301" y="1713726"/>
                </a:lnTo>
                <a:lnTo>
                  <a:pt x="239691" y="1748907"/>
                </a:lnTo>
                <a:lnTo>
                  <a:pt x="268489" y="1782899"/>
                </a:lnTo>
                <a:lnTo>
                  <a:pt x="298650" y="1815658"/>
                </a:lnTo>
                <a:lnTo>
                  <a:pt x="330133" y="1847141"/>
                </a:lnTo>
                <a:lnTo>
                  <a:pt x="362892" y="1877302"/>
                </a:lnTo>
                <a:lnTo>
                  <a:pt x="396884" y="1906100"/>
                </a:lnTo>
                <a:lnTo>
                  <a:pt x="432065" y="1933490"/>
                </a:lnTo>
                <a:lnTo>
                  <a:pt x="468393" y="1959430"/>
                </a:lnTo>
                <a:lnTo>
                  <a:pt x="505823" y="1983874"/>
                </a:lnTo>
                <a:lnTo>
                  <a:pt x="544312" y="2006780"/>
                </a:lnTo>
                <a:lnTo>
                  <a:pt x="583816" y="2028104"/>
                </a:lnTo>
                <a:lnTo>
                  <a:pt x="624292" y="2047802"/>
                </a:lnTo>
                <a:lnTo>
                  <a:pt x="665696" y="2065832"/>
                </a:lnTo>
                <a:lnTo>
                  <a:pt x="707984" y="2082148"/>
                </a:lnTo>
                <a:lnTo>
                  <a:pt x="751112" y="2096709"/>
                </a:lnTo>
                <a:lnTo>
                  <a:pt x="795039" y="2109469"/>
                </a:lnTo>
                <a:lnTo>
                  <a:pt x="839718" y="2120386"/>
                </a:lnTo>
                <a:lnTo>
                  <a:pt x="885108" y="2129416"/>
                </a:lnTo>
                <a:lnTo>
                  <a:pt x="931164" y="2136515"/>
                </a:lnTo>
                <a:lnTo>
                  <a:pt x="977843" y="2141639"/>
                </a:lnTo>
                <a:lnTo>
                  <a:pt x="1025102" y="2144746"/>
                </a:lnTo>
                <a:lnTo>
                  <a:pt x="1072896" y="2145792"/>
                </a:lnTo>
                <a:lnTo>
                  <a:pt x="1120689" y="2144746"/>
                </a:lnTo>
                <a:lnTo>
                  <a:pt x="1167948" y="2141639"/>
                </a:lnTo>
                <a:lnTo>
                  <a:pt x="1214627" y="2136515"/>
                </a:lnTo>
                <a:lnTo>
                  <a:pt x="1260683" y="2129416"/>
                </a:lnTo>
                <a:lnTo>
                  <a:pt x="1306073" y="2120386"/>
                </a:lnTo>
                <a:lnTo>
                  <a:pt x="1350752" y="2109469"/>
                </a:lnTo>
                <a:lnTo>
                  <a:pt x="1394679" y="2096709"/>
                </a:lnTo>
                <a:lnTo>
                  <a:pt x="1437807" y="2082148"/>
                </a:lnTo>
                <a:lnTo>
                  <a:pt x="1480095" y="2065832"/>
                </a:lnTo>
                <a:lnTo>
                  <a:pt x="1521499" y="2047802"/>
                </a:lnTo>
                <a:lnTo>
                  <a:pt x="1561975" y="2028104"/>
                </a:lnTo>
                <a:lnTo>
                  <a:pt x="1601479" y="2006780"/>
                </a:lnTo>
                <a:lnTo>
                  <a:pt x="1639968" y="1983874"/>
                </a:lnTo>
                <a:lnTo>
                  <a:pt x="1677398" y="1959430"/>
                </a:lnTo>
                <a:lnTo>
                  <a:pt x="1713726" y="1933490"/>
                </a:lnTo>
                <a:lnTo>
                  <a:pt x="1748907" y="1906100"/>
                </a:lnTo>
                <a:lnTo>
                  <a:pt x="1782899" y="1877302"/>
                </a:lnTo>
                <a:lnTo>
                  <a:pt x="1815658" y="1847141"/>
                </a:lnTo>
                <a:lnTo>
                  <a:pt x="1847141" y="1815658"/>
                </a:lnTo>
                <a:lnTo>
                  <a:pt x="1877302" y="1782899"/>
                </a:lnTo>
                <a:lnTo>
                  <a:pt x="1906100" y="1748907"/>
                </a:lnTo>
                <a:lnTo>
                  <a:pt x="1933490" y="1713726"/>
                </a:lnTo>
                <a:lnTo>
                  <a:pt x="1959430" y="1677398"/>
                </a:lnTo>
                <a:lnTo>
                  <a:pt x="1983874" y="1639968"/>
                </a:lnTo>
                <a:lnTo>
                  <a:pt x="2006780" y="1601479"/>
                </a:lnTo>
                <a:lnTo>
                  <a:pt x="2028104" y="1561975"/>
                </a:lnTo>
                <a:lnTo>
                  <a:pt x="2047802" y="1521499"/>
                </a:lnTo>
                <a:lnTo>
                  <a:pt x="2065832" y="1480095"/>
                </a:lnTo>
                <a:lnTo>
                  <a:pt x="2082148" y="1437807"/>
                </a:lnTo>
                <a:lnTo>
                  <a:pt x="2096709" y="1394679"/>
                </a:lnTo>
                <a:lnTo>
                  <a:pt x="2109469" y="1350752"/>
                </a:lnTo>
                <a:lnTo>
                  <a:pt x="2120386" y="1306073"/>
                </a:lnTo>
                <a:lnTo>
                  <a:pt x="2129416" y="1260683"/>
                </a:lnTo>
                <a:lnTo>
                  <a:pt x="2136515" y="1214627"/>
                </a:lnTo>
                <a:lnTo>
                  <a:pt x="2141639" y="1167948"/>
                </a:lnTo>
                <a:lnTo>
                  <a:pt x="2144746" y="1120689"/>
                </a:lnTo>
                <a:lnTo>
                  <a:pt x="2145791" y="1072896"/>
                </a:lnTo>
                <a:lnTo>
                  <a:pt x="2144746" y="1025102"/>
                </a:lnTo>
                <a:lnTo>
                  <a:pt x="2141639" y="977843"/>
                </a:lnTo>
                <a:lnTo>
                  <a:pt x="2136515" y="931164"/>
                </a:lnTo>
                <a:lnTo>
                  <a:pt x="2129416" y="885108"/>
                </a:lnTo>
                <a:lnTo>
                  <a:pt x="2120386" y="839718"/>
                </a:lnTo>
                <a:lnTo>
                  <a:pt x="2109469" y="795039"/>
                </a:lnTo>
                <a:lnTo>
                  <a:pt x="2096709" y="751112"/>
                </a:lnTo>
                <a:lnTo>
                  <a:pt x="2082148" y="707984"/>
                </a:lnTo>
                <a:lnTo>
                  <a:pt x="2065832" y="665696"/>
                </a:lnTo>
                <a:lnTo>
                  <a:pt x="2047802" y="624292"/>
                </a:lnTo>
                <a:lnTo>
                  <a:pt x="2028104" y="583816"/>
                </a:lnTo>
                <a:lnTo>
                  <a:pt x="2006780" y="544312"/>
                </a:lnTo>
                <a:lnTo>
                  <a:pt x="1983874" y="505823"/>
                </a:lnTo>
                <a:lnTo>
                  <a:pt x="1959430" y="468393"/>
                </a:lnTo>
                <a:lnTo>
                  <a:pt x="1933490" y="432065"/>
                </a:lnTo>
                <a:lnTo>
                  <a:pt x="1906100" y="396884"/>
                </a:lnTo>
                <a:lnTo>
                  <a:pt x="1877302" y="362892"/>
                </a:lnTo>
                <a:lnTo>
                  <a:pt x="1847141" y="330133"/>
                </a:lnTo>
                <a:lnTo>
                  <a:pt x="1815658" y="298650"/>
                </a:lnTo>
                <a:lnTo>
                  <a:pt x="1782899" y="268489"/>
                </a:lnTo>
                <a:lnTo>
                  <a:pt x="1748907" y="239691"/>
                </a:lnTo>
                <a:lnTo>
                  <a:pt x="1713726" y="212301"/>
                </a:lnTo>
                <a:lnTo>
                  <a:pt x="1677398" y="186361"/>
                </a:lnTo>
                <a:lnTo>
                  <a:pt x="1639968" y="161917"/>
                </a:lnTo>
                <a:lnTo>
                  <a:pt x="1601479" y="139011"/>
                </a:lnTo>
                <a:lnTo>
                  <a:pt x="1561975" y="117687"/>
                </a:lnTo>
                <a:lnTo>
                  <a:pt x="1521499" y="97989"/>
                </a:lnTo>
                <a:lnTo>
                  <a:pt x="1480095" y="79959"/>
                </a:lnTo>
                <a:lnTo>
                  <a:pt x="1437807" y="63643"/>
                </a:lnTo>
                <a:lnTo>
                  <a:pt x="1394679" y="49082"/>
                </a:lnTo>
                <a:lnTo>
                  <a:pt x="1350752" y="36322"/>
                </a:lnTo>
                <a:lnTo>
                  <a:pt x="1306073" y="25405"/>
                </a:lnTo>
                <a:lnTo>
                  <a:pt x="1260683" y="16375"/>
                </a:lnTo>
                <a:lnTo>
                  <a:pt x="1214627" y="9276"/>
                </a:lnTo>
                <a:lnTo>
                  <a:pt x="1167948" y="4152"/>
                </a:lnTo>
                <a:lnTo>
                  <a:pt x="1120689" y="1045"/>
                </a:lnTo>
                <a:lnTo>
                  <a:pt x="1072896" y="0"/>
                </a:lnTo>
                <a:close/>
              </a:path>
            </a:pathLst>
          </a:custGeom>
          <a:solidFill>
            <a:srgbClr val="FCD2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D5AD3131-34AA-4674-A2B8-90203AAFCC6F}"/>
              </a:ext>
            </a:extLst>
          </p:cNvPr>
          <p:cNvSpPr/>
          <p:nvPr/>
        </p:nvSpPr>
        <p:spPr>
          <a:xfrm>
            <a:off x="5045964" y="2374290"/>
            <a:ext cx="1840230" cy="1838706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DD29EFB-FA6D-46BD-B66E-041684001645}"/>
              </a:ext>
            </a:extLst>
          </p:cNvPr>
          <p:cNvSpPr/>
          <p:nvPr/>
        </p:nvSpPr>
        <p:spPr>
          <a:xfrm>
            <a:off x="5093334" y="2420001"/>
            <a:ext cx="1664335" cy="1663064"/>
          </a:xfrm>
          <a:custGeom>
            <a:avLst/>
            <a:gdLst/>
            <a:ahLst/>
            <a:cxnLst/>
            <a:rect l="l" t="t" r="r" b="b"/>
            <a:pathLst>
              <a:path w="1664334" h="1663064">
                <a:moveTo>
                  <a:pt x="832103" y="0"/>
                </a:moveTo>
                <a:lnTo>
                  <a:pt x="783206" y="1411"/>
                </a:lnTo>
                <a:lnTo>
                  <a:pt x="735052" y="5593"/>
                </a:lnTo>
                <a:lnTo>
                  <a:pt x="687722" y="12468"/>
                </a:lnTo>
                <a:lnTo>
                  <a:pt x="641292" y="21958"/>
                </a:lnTo>
                <a:lnTo>
                  <a:pt x="595842" y="33984"/>
                </a:lnTo>
                <a:lnTo>
                  <a:pt x="551447" y="48469"/>
                </a:lnTo>
                <a:lnTo>
                  <a:pt x="508188" y="65335"/>
                </a:lnTo>
                <a:lnTo>
                  <a:pt x="466141" y="84504"/>
                </a:lnTo>
                <a:lnTo>
                  <a:pt x="425385" y="105897"/>
                </a:lnTo>
                <a:lnTo>
                  <a:pt x="385998" y="129437"/>
                </a:lnTo>
                <a:lnTo>
                  <a:pt x="348058" y="155046"/>
                </a:lnTo>
                <a:lnTo>
                  <a:pt x="311642" y="182646"/>
                </a:lnTo>
                <a:lnTo>
                  <a:pt x="276829" y="212159"/>
                </a:lnTo>
                <a:lnTo>
                  <a:pt x="243697" y="243506"/>
                </a:lnTo>
                <a:lnTo>
                  <a:pt x="212323" y="276610"/>
                </a:lnTo>
                <a:lnTo>
                  <a:pt x="182786" y="311393"/>
                </a:lnTo>
                <a:lnTo>
                  <a:pt x="155164" y="347777"/>
                </a:lnTo>
                <a:lnTo>
                  <a:pt x="129535" y="385683"/>
                </a:lnTo>
                <a:lnTo>
                  <a:pt x="105976" y="425035"/>
                </a:lnTo>
                <a:lnTo>
                  <a:pt x="84566" y="465753"/>
                </a:lnTo>
                <a:lnTo>
                  <a:pt x="65383" y="507759"/>
                </a:lnTo>
                <a:lnTo>
                  <a:pt x="48504" y="550977"/>
                </a:lnTo>
                <a:lnTo>
                  <a:pt x="34008" y="595327"/>
                </a:lnTo>
                <a:lnTo>
                  <a:pt x="21973" y="640733"/>
                </a:lnTo>
                <a:lnTo>
                  <a:pt x="12477" y="687115"/>
                </a:lnTo>
                <a:lnTo>
                  <a:pt x="5597" y="734395"/>
                </a:lnTo>
                <a:lnTo>
                  <a:pt x="1412" y="782497"/>
                </a:lnTo>
                <a:lnTo>
                  <a:pt x="0" y="831341"/>
                </a:lnTo>
                <a:lnTo>
                  <a:pt x="1412" y="880186"/>
                </a:lnTo>
                <a:lnTo>
                  <a:pt x="5597" y="928288"/>
                </a:lnTo>
                <a:lnTo>
                  <a:pt x="12477" y="975568"/>
                </a:lnTo>
                <a:lnTo>
                  <a:pt x="21973" y="1021950"/>
                </a:lnTo>
                <a:lnTo>
                  <a:pt x="34008" y="1067356"/>
                </a:lnTo>
                <a:lnTo>
                  <a:pt x="48504" y="1111706"/>
                </a:lnTo>
                <a:lnTo>
                  <a:pt x="65383" y="1154924"/>
                </a:lnTo>
                <a:lnTo>
                  <a:pt x="84566" y="1196930"/>
                </a:lnTo>
                <a:lnTo>
                  <a:pt x="105976" y="1237648"/>
                </a:lnTo>
                <a:lnTo>
                  <a:pt x="129535" y="1277000"/>
                </a:lnTo>
                <a:lnTo>
                  <a:pt x="155164" y="1314906"/>
                </a:lnTo>
                <a:lnTo>
                  <a:pt x="182786" y="1351290"/>
                </a:lnTo>
                <a:lnTo>
                  <a:pt x="212323" y="1386073"/>
                </a:lnTo>
                <a:lnTo>
                  <a:pt x="243697" y="1419177"/>
                </a:lnTo>
                <a:lnTo>
                  <a:pt x="276829" y="1450524"/>
                </a:lnTo>
                <a:lnTo>
                  <a:pt x="311642" y="1480037"/>
                </a:lnTo>
                <a:lnTo>
                  <a:pt x="348058" y="1507637"/>
                </a:lnTo>
                <a:lnTo>
                  <a:pt x="385998" y="1533246"/>
                </a:lnTo>
                <a:lnTo>
                  <a:pt x="425385" y="1556786"/>
                </a:lnTo>
                <a:lnTo>
                  <a:pt x="466141" y="1578179"/>
                </a:lnTo>
                <a:lnTo>
                  <a:pt x="508188" y="1597348"/>
                </a:lnTo>
                <a:lnTo>
                  <a:pt x="551447" y="1614214"/>
                </a:lnTo>
                <a:lnTo>
                  <a:pt x="595842" y="1628699"/>
                </a:lnTo>
                <a:lnTo>
                  <a:pt x="641292" y="1640725"/>
                </a:lnTo>
                <a:lnTo>
                  <a:pt x="687722" y="1650215"/>
                </a:lnTo>
                <a:lnTo>
                  <a:pt x="735052" y="1657090"/>
                </a:lnTo>
                <a:lnTo>
                  <a:pt x="783206" y="1661272"/>
                </a:lnTo>
                <a:lnTo>
                  <a:pt x="832103" y="1662683"/>
                </a:lnTo>
                <a:lnTo>
                  <a:pt x="881001" y="1661272"/>
                </a:lnTo>
                <a:lnTo>
                  <a:pt x="929155" y="1657090"/>
                </a:lnTo>
                <a:lnTo>
                  <a:pt x="976485" y="1650215"/>
                </a:lnTo>
                <a:lnTo>
                  <a:pt x="1022915" y="1640725"/>
                </a:lnTo>
                <a:lnTo>
                  <a:pt x="1068365" y="1628699"/>
                </a:lnTo>
                <a:lnTo>
                  <a:pt x="1112760" y="1614214"/>
                </a:lnTo>
                <a:lnTo>
                  <a:pt x="1156019" y="1597348"/>
                </a:lnTo>
                <a:lnTo>
                  <a:pt x="1198066" y="1578179"/>
                </a:lnTo>
                <a:lnTo>
                  <a:pt x="1238822" y="1556786"/>
                </a:lnTo>
                <a:lnTo>
                  <a:pt x="1278209" y="1533246"/>
                </a:lnTo>
                <a:lnTo>
                  <a:pt x="1316149" y="1507637"/>
                </a:lnTo>
                <a:lnTo>
                  <a:pt x="1352565" y="1480037"/>
                </a:lnTo>
                <a:lnTo>
                  <a:pt x="1387378" y="1450524"/>
                </a:lnTo>
                <a:lnTo>
                  <a:pt x="1420510" y="1419177"/>
                </a:lnTo>
                <a:lnTo>
                  <a:pt x="1451884" y="1386073"/>
                </a:lnTo>
                <a:lnTo>
                  <a:pt x="1481421" y="1351290"/>
                </a:lnTo>
                <a:lnTo>
                  <a:pt x="1509043" y="1314906"/>
                </a:lnTo>
                <a:lnTo>
                  <a:pt x="1534672" y="1277000"/>
                </a:lnTo>
                <a:lnTo>
                  <a:pt x="1558231" y="1237648"/>
                </a:lnTo>
                <a:lnTo>
                  <a:pt x="1579641" y="1196930"/>
                </a:lnTo>
                <a:lnTo>
                  <a:pt x="1598824" y="1154924"/>
                </a:lnTo>
                <a:lnTo>
                  <a:pt x="1615703" y="1111706"/>
                </a:lnTo>
                <a:lnTo>
                  <a:pt x="1630199" y="1067356"/>
                </a:lnTo>
                <a:lnTo>
                  <a:pt x="1642234" y="1021950"/>
                </a:lnTo>
                <a:lnTo>
                  <a:pt x="1651730" y="975568"/>
                </a:lnTo>
                <a:lnTo>
                  <a:pt x="1658610" y="928288"/>
                </a:lnTo>
                <a:lnTo>
                  <a:pt x="1662795" y="880186"/>
                </a:lnTo>
                <a:lnTo>
                  <a:pt x="1664208" y="831341"/>
                </a:lnTo>
                <a:lnTo>
                  <a:pt x="1662795" y="782497"/>
                </a:lnTo>
                <a:lnTo>
                  <a:pt x="1658610" y="734395"/>
                </a:lnTo>
                <a:lnTo>
                  <a:pt x="1651730" y="687115"/>
                </a:lnTo>
                <a:lnTo>
                  <a:pt x="1642234" y="640733"/>
                </a:lnTo>
                <a:lnTo>
                  <a:pt x="1630199" y="595327"/>
                </a:lnTo>
                <a:lnTo>
                  <a:pt x="1615703" y="550977"/>
                </a:lnTo>
                <a:lnTo>
                  <a:pt x="1598824" y="507759"/>
                </a:lnTo>
                <a:lnTo>
                  <a:pt x="1579641" y="465753"/>
                </a:lnTo>
                <a:lnTo>
                  <a:pt x="1558231" y="425035"/>
                </a:lnTo>
                <a:lnTo>
                  <a:pt x="1534672" y="385683"/>
                </a:lnTo>
                <a:lnTo>
                  <a:pt x="1509043" y="347777"/>
                </a:lnTo>
                <a:lnTo>
                  <a:pt x="1481421" y="311393"/>
                </a:lnTo>
                <a:lnTo>
                  <a:pt x="1451884" y="276610"/>
                </a:lnTo>
                <a:lnTo>
                  <a:pt x="1420510" y="243506"/>
                </a:lnTo>
                <a:lnTo>
                  <a:pt x="1387378" y="212159"/>
                </a:lnTo>
                <a:lnTo>
                  <a:pt x="1352565" y="182646"/>
                </a:lnTo>
                <a:lnTo>
                  <a:pt x="1316149" y="155046"/>
                </a:lnTo>
                <a:lnTo>
                  <a:pt x="1278209" y="129437"/>
                </a:lnTo>
                <a:lnTo>
                  <a:pt x="1238822" y="105897"/>
                </a:lnTo>
                <a:lnTo>
                  <a:pt x="1198066" y="84504"/>
                </a:lnTo>
                <a:lnTo>
                  <a:pt x="1156019" y="65335"/>
                </a:lnTo>
                <a:lnTo>
                  <a:pt x="1112760" y="48469"/>
                </a:lnTo>
                <a:lnTo>
                  <a:pt x="1068365" y="33984"/>
                </a:lnTo>
                <a:lnTo>
                  <a:pt x="1022915" y="21958"/>
                </a:lnTo>
                <a:lnTo>
                  <a:pt x="976485" y="12468"/>
                </a:lnTo>
                <a:lnTo>
                  <a:pt x="929155" y="5593"/>
                </a:lnTo>
                <a:lnTo>
                  <a:pt x="881001" y="1411"/>
                </a:lnTo>
                <a:lnTo>
                  <a:pt x="8321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7567C18B-7DF1-4CE4-A755-C283AD757008}"/>
              </a:ext>
            </a:extLst>
          </p:cNvPr>
          <p:cNvSpPr/>
          <p:nvPr/>
        </p:nvSpPr>
        <p:spPr>
          <a:xfrm>
            <a:off x="5570220" y="4169563"/>
            <a:ext cx="710565" cy="387350"/>
          </a:xfrm>
          <a:custGeom>
            <a:avLst/>
            <a:gdLst/>
            <a:ahLst/>
            <a:cxnLst/>
            <a:rect l="l" t="t" r="r" b="b"/>
            <a:pathLst>
              <a:path w="710564" h="387350">
                <a:moveTo>
                  <a:pt x="710183" y="0"/>
                </a:moveTo>
                <a:lnTo>
                  <a:pt x="0" y="0"/>
                </a:lnTo>
                <a:lnTo>
                  <a:pt x="355091" y="387096"/>
                </a:lnTo>
                <a:lnTo>
                  <a:pt x="710183" y="0"/>
                </a:lnTo>
                <a:close/>
              </a:path>
            </a:pathLst>
          </a:custGeom>
          <a:solidFill>
            <a:srgbClr val="FCD2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E7A22227-8176-491D-BFD5-DB01EB12B07A}"/>
              </a:ext>
            </a:extLst>
          </p:cNvPr>
          <p:cNvSpPr/>
          <p:nvPr/>
        </p:nvSpPr>
        <p:spPr>
          <a:xfrm>
            <a:off x="7306056" y="2163979"/>
            <a:ext cx="2146300" cy="2147570"/>
          </a:xfrm>
          <a:custGeom>
            <a:avLst/>
            <a:gdLst/>
            <a:ahLst/>
            <a:cxnLst/>
            <a:rect l="l" t="t" r="r" b="b"/>
            <a:pathLst>
              <a:path w="2146300" h="2147570">
                <a:moveTo>
                  <a:pt x="1072896" y="0"/>
                </a:moveTo>
                <a:lnTo>
                  <a:pt x="1025102" y="1046"/>
                </a:lnTo>
                <a:lnTo>
                  <a:pt x="977843" y="4155"/>
                </a:lnTo>
                <a:lnTo>
                  <a:pt x="931164" y="9284"/>
                </a:lnTo>
                <a:lnTo>
                  <a:pt x="885108" y="16388"/>
                </a:lnTo>
                <a:lnTo>
                  <a:pt x="839718" y="25425"/>
                </a:lnTo>
                <a:lnTo>
                  <a:pt x="795039" y="36350"/>
                </a:lnTo>
                <a:lnTo>
                  <a:pt x="751112" y="49121"/>
                </a:lnTo>
                <a:lnTo>
                  <a:pt x="707984" y="63692"/>
                </a:lnTo>
                <a:lnTo>
                  <a:pt x="665696" y="80021"/>
                </a:lnTo>
                <a:lnTo>
                  <a:pt x="624292" y="98065"/>
                </a:lnTo>
                <a:lnTo>
                  <a:pt x="583816" y="117778"/>
                </a:lnTo>
                <a:lnTo>
                  <a:pt x="544312" y="139118"/>
                </a:lnTo>
                <a:lnTo>
                  <a:pt x="505823" y="162042"/>
                </a:lnTo>
                <a:lnTo>
                  <a:pt x="468393" y="186504"/>
                </a:lnTo>
                <a:lnTo>
                  <a:pt x="432065" y="212463"/>
                </a:lnTo>
                <a:lnTo>
                  <a:pt x="396884" y="239874"/>
                </a:lnTo>
                <a:lnTo>
                  <a:pt x="362892" y="268693"/>
                </a:lnTo>
                <a:lnTo>
                  <a:pt x="330133" y="298877"/>
                </a:lnTo>
                <a:lnTo>
                  <a:pt x="298650" y="330382"/>
                </a:lnTo>
                <a:lnTo>
                  <a:pt x="268489" y="363165"/>
                </a:lnTo>
                <a:lnTo>
                  <a:pt x="239691" y="397182"/>
                </a:lnTo>
                <a:lnTo>
                  <a:pt x="212301" y="432389"/>
                </a:lnTo>
                <a:lnTo>
                  <a:pt x="186361" y="468743"/>
                </a:lnTo>
                <a:lnTo>
                  <a:pt x="161917" y="506200"/>
                </a:lnTo>
                <a:lnTo>
                  <a:pt x="139011" y="544716"/>
                </a:lnTo>
                <a:lnTo>
                  <a:pt x="117687" y="584248"/>
                </a:lnTo>
                <a:lnTo>
                  <a:pt x="97989" y="624752"/>
                </a:lnTo>
                <a:lnTo>
                  <a:pt x="79959" y="666185"/>
                </a:lnTo>
                <a:lnTo>
                  <a:pt x="63643" y="708502"/>
                </a:lnTo>
                <a:lnTo>
                  <a:pt x="49082" y="751661"/>
                </a:lnTo>
                <a:lnTo>
                  <a:pt x="36322" y="795617"/>
                </a:lnTo>
                <a:lnTo>
                  <a:pt x="25405" y="840327"/>
                </a:lnTo>
                <a:lnTo>
                  <a:pt x="16375" y="885747"/>
                </a:lnTo>
                <a:lnTo>
                  <a:pt x="9276" y="931834"/>
                </a:lnTo>
                <a:lnTo>
                  <a:pt x="4152" y="978544"/>
                </a:lnTo>
                <a:lnTo>
                  <a:pt x="1045" y="1025833"/>
                </a:lnTo>
                <a:lnTo>
                  <a:pt x="0" y="1073657"/>
                </a:lnTo>
                <a:lnTo>
                  <a:pt x="1045" y="1121482"/>
                </a:lnTo>
                <a:lnTo>
                  <a:pt x="4152" y="1168771"/>
                </a:lnTo>
                <a:lnTo>
                  <a:pt x="9276" y="1215481"/>
                </a:lnTo>
                <a:lnTo>
                  <a:pt x="16375" y="1261568"/>
                </a:lnTo>
                <a:lnTo>
                  <a:pt x="25405" y="1306988"/>
                </a:lnTo>
                <a:lnTo>
                  <a:pt x="36322" y="1351698"/>
                </a:lnTo>
                <a:lnTo>
                  <a:pt x="49082" y="1395654"/>
                </a:lnTo>
                <a:lnTo>
                  <a:pt x="63643" y="1438813"/>
                </a:lnTo>
                <a:lnTo>
                  <a:pt x="79959" y="1481130"/>
                </a:lnTo>
                <a:lnTo>
                  <a:pt x="97989" y="1522563"/>
                </a:lnTo>
                <a:lnTo>
                  <a:pt x="117687" y="1563067"/>
                </a:lnTo>
                <a:lnTo>
                  <a:pt x="139011" y="1602599"/>
                </a:lnTo>
                <a:lnTo>
                  <a:pt x="161917" y="1641115"/>
                </a:lnTo>
                <a:lnTo>
                  <a:pt x="186361" y="1678572"/>
                </a:lnTo>
                <a:lnTo>
                  <a:pt x="212301" y="1714926"/>
                </a:lnTo>
                <a:lnTo>
                  <a:pt x="239691" y="1750133"/>
                </a:lnTo>
                <a:lnTo>
                  <a:pt x="268489" y="1784150"/>
                </a:lnTo>
                <a:lnTo>
                  <a:pt x="298650" y="1816933"/>
                </a:lnTo>
                <a:lnTo>
                  <a:pt x="330133" y="1848438"/>
                </a:lnTo>
                <a:lnTo>
                  <a:pt x="362892" y="1878622"/>
                </a:lnTo>
                <a:lnTo>
                  <a:pt x="396884" y="1907441"/>
                </a:lnTo>
                <a:lnTo>
                  <a:pt x="432065" y="1934852"/>
                </a:lnTo>
                <a:lnTo>
                  <a:pt x="468393" y="1960811"/>
                </a:lnTo>
                <a:lnTo>
                  <a:pt x="505823" y="1985273"/>
                </a:lnTo>
                <a:lnTo>
                  <a:pt x="544312" y="2008197"/>
                </a:lnTo>
                <a:lnTo>
                  <a:pt x="583816" y="2029537"/>
                </a:lnTo>
                <a:lnTo>
                  <a:pt x="624292" y="2049250"/>
                </a:lnTo>
                <a:lnTo>
                  <a:pt x="665696" y="2067294"/>
                </a:lnTo>
                <a:lnTo>
                  <a:pt x="707984" y="2083623"/>
                </a:lnTo>
                <a:lnTo>
                  <a:pt x="751112" y="2098194"/>
                </a:lnTo>
                <a:lnTo>
                  <a:pt x="795039" y="2110965"/>
                </a:lnTo>
                <a:lnTo>
                  <a:pt x="839718" y="2121890"/>
                </a:lnTo>
                <a:lnTo>
                  <a:pt x="885108" y="2130927"/>
                </a:lnTo>
                <a:lnTo>
                  <a:pt x="931164" y="2138031"/>
                </a:lnTo>
                <a:lnTo>
                  <a:pt x="977843" y="2143160"/>
                </a:lnTo>
                <a:lnTo>
                  <a:pt x="1025102" y="2146269"/>
                </a:lnTo>
                <a:lnTo>
                  <a:pt x="1072896" y="2147316"/>
                </a:lnTo>
                <a:lnTo>
                  <a:pt x="1120689" y="2146269"/>
                </a:lnTo>
                <a:lnTo>
                  <a:pt x="1167948" y="2143160"/>
                </a:lnTo>
                <a:lnTo>
                  <a:pt x="1214627" y="2138031"/>
                </a:lnTo>
                <a:lnTo>
                  <a:pt x="1260683" y="2130927"/>
                </a:lnTo>
                <a:lnTo>
                  <a:pt x="1306073" y="2121890"/>
                </a:lnTo>
                <a:lnTo>
                  <a:pt x="1350752" y="2110965"/>
                </a:lnTo>
                <a:lnTo>
                  <a:pt x="1394679" y="2098194"/>
                </a:lnTo>
                <a:lnTo>
                  <a:pt x="1437807" y="2083623"/>
                </a:lnTo>
                <a:lnTo>
                  <a:pt x="1480095" y="2067294"/>
                </a:lnTo>
                <a:lnTo>
                  <a:pt x="1521499" y="2049250"/>
                </a:lnTo>
                <a:lnTo>
                  <a:pt x="1561975" y="2029537"/>
                </a:lnTo>
                <a:lnTo>
                  <a:pt x="1601479" y="2008197"/>
                </a:lnTo>
                <a:lnTo>
                  <a:pt x="1639968" y="1985273"/>
                </a:lnTo>
                <a:lnTo>
                  <a:pt x="1677398" y="1960811"/>
                </a:lnTo>
                <a:lnTo>
                  <a:pt x="1713726" y="1934852"/>
                </a:lnTo>
                <a:lnTo>
                  <a:pt x="1748907" y="1907441"/>
                </a:lnTo>
                <a:lnTo>
                  <a:pt x="1782899" y="1878622"/>
                </a:lnTo>
                <a:lnTo>
                  <a:pt x="1815658" y="1848438"/>
                </a:lnTo>
                <a:lnTo>
                  <a:pt x="1847141" y="1816933"/>
                </a:lnTo>
                <a:lnTo>
                  <a:pt x="1877302" y="1784150"/>
                </a:lnTo>
                <a:lnTo>
                  <a:pt x="1906100" y="1750133"/>
                </a:lnTo>
                <a:lnTo>
                  <a:pt x="1933490" y="1714926"/>
                </a:lnTo>
                <a:lnTo>
                  <a:pt x="1959430" y="1678572"/>
                </a:lnTo>
                <a:lnTo>
                  <a:pt x="1983874" y="1641115"/>
                </a:lnTo>
                <a:lnTo>
                  <a:pt x="2006780" y="1602599"/>
                </a:lnTo>
                <a:lnTo>
                  <a:pt x="2028104" y="1563067"/>
                </a:lnTo>
                <a:lnTo>
                  <a:pt x="2047802" y="1522563"/>
                </a:lnTo>
                <a:lnTo>
                  <a:pt x="2065832" y="1481130"/>
                </a:lnTo>
                <a:lnTo>
                  <a:pt x="2082148" y="1438813"/>
                </a:lnTo>
                <a:lnTo>
                  <a:pt x="2096709" y="1395654"/>
                </a:lnTo>
                <a:lnTo>
                  <a:pt x="2109469" y="1351698"/>
                </a:lnTo>
                <a:lnTo>
                  <a:pt x="2120386" y="1306988"/>
                </a:lnTo>
                <a:lnTo>
                  <a:pt x="2129416" y="1261568"/>
                </a:lnTo>
                <a:lnTo>
                  <a:pt x="2136515" y="1215481"/>
                </a:lnTo>
                <a:lnTo>
                  <a:pt x="2141639" y="1168771"/>
                </a:lnTo>
                <a:lnTo>
                  <a:pt x="2144746" y="1121482"/>
                </a:lnTo>
                <a:lnTo>
                  <a:pt x="2145792" y="1073657"/>
                </a:lnTo>
                <a:lnTo>
                  <a:pt x="2144746" y="1025833"/>
                </a:lnTo>
                <a:lnTo>
                  <a:pt x="2141639" y="978544"/>
                </a:lnTo>
                <a:lnTo>
                  <a:pt x="2136515" y="931834"/>
                </a:lnTo>
                <a:lnTo>
                  <a:pt x="2129416" y="885747"/>
                </a:lnTo>
                <a:lnTo>
                  <a:pt x="2120386" y="840327"/>
                </a:lnTo>
                <a:lnTo>
                  <a:pt x="2109469" y="795617"/>
                </a:lnTo>
                <a:lnTo>
                  <a:pt x="2096709" y="751661"/>
                </a:lnTo>
                <a:lnTo>
                  <a:pt x="2082148" y="708502"/>
                </a:lnTo>
                <a:lnTo>
                  <a:pt x="2065832" y="666185"/>
                </a:lnTo>
                <a:lnTo>
                  <a:pt x="2047802" y="624752"/>
                </a:lnTo>
                <a:lnTo>
                  <a:pt x="2028104" y="584248"/>
                </a:lnTo>
                <a:lnTo>
                  <a:pt x="2006780" y="544716"/>
                </a:lnTo>
                <a:lnTo>
                  <a:pt x="1983874" y="506200"/>
                </a:lnTo>
                <a:lnTo>
                  <a:pt x="1959430" y="468743"/>
                </a:lnTo>
                <a:lnTo>
                  <a:pt x="1933490" y="432389"/>
                </a:lnTo>
                <a:lnTo>
                  <a:pt x="1906100" y="397182"/>
                </a:lnTo>
                <a:lnTo>
                  <a:pt x="1877302" y="363165"/>
                </a:lnTo>
                <a:lnTo>
                  <a:pt x="1847141" y="330382"/>
                </a:lnTo>
                <a:lnTo>
                  <a:pt x="1815658" y="298877"/>
                </a:lnTo>
                <a:lnTo>
                  <a:pt x="1782899" y="268693"/>
                </a:lnTo>
                <a:lnTo>
                  <a:pt x="1748907" y="239874"/>
                </a:lnTo>
                <a:lnTo>
                  <a:pt x="1713726" y="212463"/>
                </a:lnTo>
                <a:lnTo>
                  <a:pt x="1677398" y="186504"/>
                </a:lnTo>
                <a:lnTo>
                  <a:pt x="1639968" y="162042"/>
                </a:lnTo>
                <a:lnTo>
                  <a:pt x="1601479" y="139118"/>
                </a:lnTo>
                <a:lnTo>
                  <a:pt x="1561975" y="117778"/>
                </a:lnTo>
                <a:lnTo>
                  <a:pt x="1521499" y="98065"/>
                </a:lnTo>
                <a:lnTo>
                  <a:pt x="1480095" y="80021"/>
                </a:lnTo>
                <a:lnTo>
                  <a:pt x="1437807" y="63692"/>
                </a:lnTo>
                <a:lnTo>
                  <a:pt x="1394679" y="49121"/>
                </a:lnTo>
                <a:lnTo>
                  <a:pt x="1350752" y="36350"/>
                </a:lnTo>
                <a:lnTo>
                  <a:pt x="1306073" y="25425"/>
                </a:lnTo>
                <a:lnTo>
                  <a:pt x="1260683" y="16388"/>
                </a:lnTo>
                <a:lnTo>
                  <a:pt x="1214627" y="9284"/>
                </a:lnTo>
                <a:lnTo>
                  <a:pt x="1167948" y="4155"/>
                </a:lnTo>
                <a:lnTo>
                  <a:pt x="1120689" y="1046"/>
                </a:lnTo>
                <a:lnTo>
                  <a:pt x="1072896" y="0"/>
                </a:lnTo>
                <a:close/>
              </a:path>
            </a:pathLst>
          </a:custGeom>
          <a:solidFill>
            <a:srgbClr val="3DF9C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4308809-C356-4C8C-9B0E-E4E1231EE3FA}"/>
              </a:ext>
            </a:extLst>
          </p:cNvPr>
          <p:cNvSpPr/>
          <p:nvPr/>
        </p:nvSpPr>
        <p:spPr>
          <a:xfrm>
            <a:off x="7499604" y="2359051"/>
            <a:ext cx="1840229" cy="1838705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90E38446-22CD-4262-865C-0630F1D4A8A5}"/>
              </a:ext>
            </a:extLst>
          </p:cNvPr>
          <p:cNvSpPr/>
          <p:nvPr/>
        </p:nvSpPr>
        <p:spPr>
          <a:xfrm>
            <a:off x="7546847" y="2406295"/>
            <a:ext cx="1664335" cy="1663064"/>
          </a:xfrm>
          <a:custGeom>
            <a:avLst/>
            <a:gdLst/>
            <a:ahLst/>
            <a:cxnLst/>
            <a:rect l="l" t="t" r="r" b="b"/>
            <a:pathLst>
              <a:path w="1664334" h="1663064">
                <a:moveTo>
                  <a:pt x="832103" y="0"/>
                </a:moveTo>
                <a:lnTo>
                  <a:pt x="783206" y="1411"/>
                </a:lnTo>
                <a:lnTo>
                  <a:pt x="735052" y="5593"/>
                </a:lnTo>
                <a:lnTo>
                  <a:pt x="687722" y="12468"/>
                </a:lnTo>
                <a:lnTo>
                  <a:pt x="641292" y="21958"/>
                </a:lnTo>
                <a:lnTo>
                  <a:pt x="595842" y="33984"/>
                </a:lnTo>
                <a:lnTo>
                  <a:pt x="551447" y="48469"/>
                </a:lnTo>
                <a:lnTo>
                  <a:pt x="508188" y="65335"/>
                </a:lnTo>
                <a:lnTo>
                  <a:pt x="466141" y="84504"/>
                </a:lnTo>
                <a:lnTo>
                  <a:pt x="425385" y="105897"/>
                </a:lnTo>
                <a:lnTo>
                  <a:pt x="385998" y="129437"/>
                </a:lnTo>
                <a:lnTo>
                  <a:pt x="348058" y="155046"/>
                </a:lnTo>
                <a:lnTo>
                  <a:pt x="311642" y="182646"/>
                </a:lnTo>
                <a:lnTo>
                  <a:pt x="276829" y="212159"/>
                </a:lnTo>
                <a:lnTo>
                  <a:pt x="243697" y="243506"/>
                </a:lnTo>
                <a:lnTo>
                  <a:pt x="212323" y="276610"/>
                </a:lnTo>
                <a:lnTo>
                  <a:pt x="182786" y="311393"/>
                </a:lnTo>
                <a:lnTo>
                  <a:pt x="155164" y="347777"/>
                </a:lnTo>
                <a:lnTo>
                  <a:pt x="129535" y="385683"/>
                </a:lnTo>
                <a:lnTo>
                  <a:pt x="105976" y="425035"/>
                </a:lnTo>
                <a:lnTo>
                  <a:pt x="84566" y="465753"/>
                </a:lnTo>
                <a:lnTo>
                  <a:pt x="65383" y="507759"/>
                </a:lnTo>
                <a:lnTo>
                  <a:pt x="48504" y="550977"/>
                </a:lnTo>
                <a:lnTo>
                  <a:pt x="34008" y="595327"/>
                </a:lnTo>
                <a:lnTo>
                  <a:pt x="21973" y="640733"/>
                </a:lnTo>
                <a:lnTo>
                  <a:pt x="12477" y="687115"/>
                </a:lnTo>
                <a:lnTo>
                  <a:pt x="5597" y="734395"/>
                </a:lnTo>
                <a:lnTo>
                  <a:pt x="1412" y="782497"/>
                </a:lnTo>
                <a:lnTo>
                  <a:pt x="0" y="831341"/>
                </a:lnTo>
                <a:lnTo>
                  <a:pt x="1412" y="880186"/>
                </a:lnTo>
                <a:lnTo>
                  <a:pt x="5597" y="928288"/>
                </a:lnTo>
                <a:lnTo>
                  <a:pt x="12477" y="975568"/>
                </a:lnTo>
                <a:lnTo>
                  <a:pt x="21973" y="1021950"/>
                </a:lnTo>
                <a:lnTo>
                  <a:pt x="34008" y="1067356"/>
                </a:lnTo>
                <a:lnTo>
                  <a:pt x="48504" y="1111706"/>
                </a:lnTo>
                <a:lnTo>
                  <a:pt x="65383" y="1154924"/>
                </a:lnTo>
                <a:lnTo>
                  <a:pt x="84566" y="1196930"/>
                </a:lnTo>
                <a:lnTo>
                  <a:pt x="105976" y="1237648"/>
                </a:lnTo>
                <a:lnTo>
                  <a:pt x="129535" y="1277000"/>
                </a:lnTo>
                <a:lnTo>
                  <a:pt x="155164" y="1314906"/>
                </a:lnTo>
                <a:lnTo>
                  <a:pt x="182786" y="1351290"/>
                </a:lnTo>
                <a:lnTo>
                  <a:pt x="212323" y="1386073"/>
                </a:lnTo>
                <a:lnTo>
                  <a:pt x="243697" y="1419177"/>
                </a:lnTo>
                <a:lnTo>
                  <a:pt x="276829" y="1450524"/>
                </a:lnTo>
                <a:lnTo>
                  <a:pt x="311642" y="1480037"/>
                </a:lnTo>
                <a:lnTo>
                  <a:pt x="348058" y="1507637"/>
                </a:lnTo>
                <a:lnTo>
                  <a:pt x="385998" y="1533246"/>
                </a:lnTo>
                <a:lnTo>
                  <a:pt x="425385" y="1556786"/>
                </a:lnTo>
                <a:lnTo>
                  <a:pt x="466141" y="1578179"/>
                </a:lnTo>
                <a:lnTo>
                  <a:pt x="508188" y="1597348"/>
                </a:lnTo>
                <a:lnTo>
                  <a:pt x="551447" y="1614214"/>
                </a:lnTo>
                <a:lnTo>
                  <a:pt x="595842" y="1628699"/>
                </a:lnTo>
                <a:lnTo>
                  <a:pt x="641292" y="1640725"/>
                </a:lnTo>
                <a:lnTo>
                  <a:pt x="687722" y="1650215"/>
                </a:lnTo>
                <a:lnTo>
                  <a:pt x="735052" y="1657090"/>
                </a:lnTo>
                <a:lnTo>
                  <a:pt x="783206" y="1661272"/>
                </a:lnTo>
                <a:lnTo>
                  <a:pt x="832103" y="1662683"/>
                </a:lnTo>
                <a:lnTo>
                  <a:pt x="881001" y="1661272"/>
                </a:lnTo>
                <a:lnTo>
                  <a:pt x="929155" y="1657090"/>
                </a:lnTo>
                <a:lnTo>
                  <a:pt x="976485" y="1650215"/>
                </a:lnTo>
                <a:lnTo>
                  <a:pt x="1022915" y="1640725"/>
                </a:lnTo>
                <a:lnTo>
                  <a:pt x="1068365" y="1628699"/>
                </a:lnTo>
                <a:lnTo>
                  <a:pt x="1112760" y="1614214"/>
                </a:lnTo>
                <a:lnTo>
                  <a:pt x="1156019" y="1597348"/>
                </a:lnTo>
                <a:lnTo>
                  <a:pt x="1198066" y="1578179"/>
                </a:lnTo>
                <a:lnTo>
                  <a:pt x="1238822" y="1556786"/>
                </a:lnTo>
                <a:lnTo>
                  <a:pt x="1278209" y="1533246"/>
                </a:lnTo>
                <a:lnTo>
                  <a:pt x="1316149" y="1507637"/>
                </a:lnTo>
                <a:lnTo>
                  <a:pt x="1352565" y="1480037"/>
                </a:lnTo>
                <a:lnTo>
                  <a:pt x="1387378" y="1450524"/>
                </a:lnTo>
                <a:lnTo>
                  <a:pt x="1420510" y="1419177"/>
                </a:lnTo>
                <a:lnTo>
                  <a:pt x="1451884" y="1386073"/>
                </a:lnTo>
                <a:lnTo>
                  <a:pt x="1481421" y="1351290"/>
                </a:lnTo>
                <a:lnTo>
                  <a:pt x="1509043" y="1314906"/>
                </a:lnTo>
                <a:lnTo>
                  <a:pt x="1534672" y="1277000"/>
                </a:lnTo>
                <a:lnTo>
                  <a:pt x="1558231" y="1237648"/>
                </a:lnTo>
                <a:lnTo>
                  <a:pt x="1579641" y="1196930"/>
                </a:lnTo>
                <a:lnTo>
                  <a:pt x="1598824" y="1154924"/>
                </a:lnTo>
                <a:lnTo>
                  <a:pt x="1615703" y="1111706"/>
                </a:lnTo>
                <a:lnTo>
                  <a:pt x="1630199" y="1067356"/>
                </a:lnTo>
                <a:lnTo>
                  <a:pt x="1642234" y="1021950"/>
                </a:lnTo>
                <a:lnTo>
                  <a:pt x="1651730" y="975568"/>
                </a:lnTo>
                <a:lnTo>
                  <a:pt x="1658610" y="928288"/>
                </a:lnTo>
                <a:lnTo>
                  <a:pt x="1662795" y="880186"/>
                </a:lnTo>
                <a:lnTo>
                  <a:pt x="1664207" y="831341"/>
                </a:lnTo>
                <a:lnTo>
                  <a:pt x="1662795" y="782497"/>
                </a:lnTo>
                <a:lnTo>
                  <a:pt x="1658610" y="734395"/>
                </a:lnTo>
                <a:lnTo>
                  <a:pt x="1651730" y="687115"/>
                </a:lnTo>
                <a:lnTo>
                  <a:pt x="1642234" y="640733"/>
                </a:lnTo>
                <a:lnTo>
                  <a:pt x="1630199" y="595327"/>
                </a:lnTo>
                <a:lnTo>
                  <a:pt x="1615703" y="550977"/>
                </a:lnTo>
                <a:lnTo>
                  <a:pt x="1598824" y="507759"/>
                </a:lnTo>
                <a:lnTo>
                  <a:pt x="1579641" y="465753"/>
                </a:lnTo>
                <a:lnTo>
                  <a:pt x="1558231" y="425035"/>
                </a:lnTo>
                <a:lnTo>
                  <a:pt x="1534672" y="385683"/>
                </a:lnTo>
                <a:lnTo>
                  <a:pt x="1509043" y="347777"/>
                </a:lnTo>
                <a:lnTo>
                  <a:pt x="1481421" y="311393"/>
                </a:lnTo>
                <a:lnTo>
                  <a:pt x="1451884" y="276610"/>
                </a:lnTo>
                <a:lnTo>
                  <a:pt x="1420510" y="243506"/>
                </a:lnTo>
                <a:lnTo>
                  <a:pt x="1387378" y="212159"/>
                </a:lnTo>
                <a:lnTo>
                  <a:pt x="1352565" y="182646"/>
                </a:lnTo>
                <a:lnTo>
                  <a:pt x="1316149" y="155046"/>
                </a:lnTo>
                <a:lnTo>
                  <a:pt x="1278209" y="129437"/>
                </a:lnTo>
                <a:lnTo>
                  <a:pt x="1238822" y="105897"/>
                </a:lnTo>
                <a:lnTo>
                  <a:pt x="1198066" y="84504"/>
                </a:lnTo>
                <a:lnTo>
                  <a:pt x="1156019" y="65335"/>
                </a:lnTo>
                <a:lnTo>
                  <a:pt x="1112760" y="48469"/>
                </a:lnTo>
                <a:lnTo>
                  <a:pt x="1068365" y="33984"/>
                </a:lnTo>
                <a:lnTo>
                  <a:pt x="1022915" y="21958"/>
                </a:lnTo>
                <a:lnTo>
                  <a:pt x="976485" y="12468"/>
                </a:lnTo>
                <a:lnTo>
                  <a:pt x="929155" y="5593"/>
                </a:lnTo>
                <a:lnTo>
                  <a:pt x="881001" y="1411"/>
                </a:lnTo>
                <a:lnTo>
                  <a:pt x="8321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093D342A-6326-47D2-9704-3C4CED74BF39}"/>
              </a:ext>
            </a:extLst>
          </p:cNvPr>
          <p:cNvSpPr/>
          <p:nvPr/>
        </p:nvSpPr>
        <p:spPr>
          <a:xfrm>
            <a:off x="8023859" y="4164990"/>
            <a:ext cx="710565" cy="387350"/>
          </a:xfrm>
          <a:custGeom>
            <a:avLst/>
            <a:gdLst/>
            <a:ahLst/>
            <a:cxnLst/>
            <a:rect l="l" t="t" r="r" b="b"/>
            <a:pathLst>
              <a:path w="710565" h="387350">
                <a:moveTo>
                  <a:pt x="710184" y="0"/>
                </a:moveTo>
                <a:lnTo>
                  <a:pt x="0" y="0"/>
                </a:lnTo>
                <a:lnTo>
                  <a:pt x="355092" y="387096"/>
                </a:lnTo>
                <a:lnTo>
                  <a:pt x="710184" y="0"/>
                </a:lnTo>
                <a:close/>
              </a:path>
            </a:pathLst>
          </a:custGeom>
          <a:solidFill>
            <a:srgbClr val="3DF9C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337EDDE6-FB9E-4E94-A7DB-AF753F2D660D}"/>
              </a:ext>
            </a:extLst>
          </p:cNvPr>
          <p:cNvSpPr/>
          <p:nvPr/>
        </p:nvSpPr>
        <p:spPr>
          <a:xfrm>
            <a:off x="3304794" y="4659529"/>
            <a:ext cx="335280" cy="335280"/>
          </a:xfrm>
          <a:custGeom>
            <a:avLst/>
            <a:gdLst/>
            <a:ahLst/>
            <a:cxnLst/>
            <a:rect l="l" t="t" r="r" b="b"/>
            <a:pathLst>
              <a:path w="335279" h="335279">
                <a:moveTo>
                  <a:pt x="0" y="167639"/>
                </a:moveTo>
                <a:lnTo>
                  <a:pt x="5988" y="123075"/>
                </a:lnTo>
                <a:lnTo>
                  <a:pt x="22888" y="83029"/>
                </a:lnTo>
                <a:lnTo>
                  <a:pt x="49101" y="49101"/>
                </a:lnTo>
                <a:lnTo>
                  <a:pt x="83029" y="22888"/>
                </a:lnTo>
                <a:lnTo>
                  <a:pt x="123075" y="5988"/>
                </a:lnTo>
                <a:lnTo>
                  <a:pt x="167639" y="0"/>
                </a:lnTo>
                <a:lnTo>
                  <a:pt x="212204" y="5988"/>
                </a:lnTo>
                <a:lnTo>
                  <a:pt x="252250" y="22888"/>
                </a:lnTo>
                <a:lnTo>
                  <a:pt x="286178" y="49101"/>
                </a:lnTo>
                <a:lnTo>
                  <a:pt x="312391" y="83029"/>
                </a:lnTo>
                <a:lnTo>
                  <a:pt x="329291" y="123075"/>
                </a:lnTo>
                <a:lnTo>
                  <a:pt x="335279" y="167639"/>
                </a:lnTo>
                <a:lnTo>
                  <a:pt x="329291" y="212204"/>
                </a:lnTo>
                <a:lnTo>
                  <a:pt x="312391" y="252250"/>
                </a:lnTo>
                <a:lnTo>
                  <a:pt x="286178" y="286178"/>
                </a:lnTo>
                <a:lnTo>
                  <a:pt x="252250" y="312391"/>
                </a:lnTo>
                <a:lnTo>
                  <a:pt x="212204" y="329291"/>
                </a:lnTo>
                <a:lnTo>
                  <a:pt x="167639" y="335279"/>
                </a:lnTo>
                <a:lnTo>
                  <a:pt x="123075" y="329291"/>
                </a:lnTo>
                <a:lnTo>
                  <a:pt x="83029" y="312391"/>
                </a:lnTo>
                <a:lnTo>
                  <a:pt x="49101" y="286178"/>
                </a:lnTo>
                <a:lnTo>
                  <a:pt x="22888" y="252250"/>
                </a:lnTo>
                <a:lnTo>
                  <a:pt x="5988" y="212204"/>
                </a:lnTo>
                <a:lnTo>
                  <a:pt x="0" y="167639"/>
                </a:lnTo>
                <a:close/>
              </a:path>
            </a:pathLst>
          </a:custGeom>
          <a:ln w="28955">
            <a:solidFill>
              <a:srgbClr val="F9F8F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70235B0F-DEEF-47C6-A41F-A1C47FA7962F}"/>
              </a:ext>
            </a:extLst>
          </p:cNvPr>
          <p:cNvSpPr/>
          <p:nvPr/>
        </p:nvSpPr>
        <p:spPr>
          <a:xfrm>
            <a:off x="3354323" y="4709058"/>
            <a:ext cx="237743" cy="237743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C35BD13E-5431-40AE-8A0B-98D12A3C38F9}"/>
              </a:ext>
            </a:extLst>
          </p:cNvPr>
          <p:cNvSpPr/>
          <p:nvPr/>
        </p:nvSpPr>
        <p:spPr>
          <a:xfrm>
            <a:off x="8212073" y="4638193"/>
            <a:ext cx="335280" cy="335280"/>
          </a:xfrm>
          <a:custGeom>
            <a:avLst/>
            <a:gdLst/>
            <a:ahLst/>
            <a:cxnLst/>
            <a:rect l="l" t="t" r="r" b="b"/>
            <a:pathLst>
              <a:path w="335279" h="335279">
                <a:moveTo>
                  <a:pt x="0" y="167640"/>
                </a:moveTo>
                <a:lnTo>
                  <a:pt x="5988" y="123075"/>
                </a:lnTo>
                <a:lnTo>
                  <a:pt x="22888" y="83029"/>
                </a:lnTo>
                <a:lnTo>
                  <a:pt x="49101" y="49101"/>
                </a:lnTo>
                <a:lnTo>
                  <a:pt x="83029" y="22888"/>
                </a:lnTo>
                <a:lnTo>
                  <a:pt x="123075" y="5988"/>
                </a:lnTo>
                <a:lnTo>
                  <a:pt x="167640" y="0"/>
                </a:lnTo>
                <a:lnTo>
                  <a:pt x="212204" y="5988"/>
                </a:lnTo>
                <a:lnTo>
                  <a:pt x="252250" y="22888"/>
                </a:lnTo>
                <a:lnTo>
                  <a:pt x="286178" y="49101"/>
                </a:lnTo>
                <a:lnTo>
                  <a:pt x="312391" y="83029"/>
                </a:lnTo>
                <a:lnTo>
                  <a:pt x="329291" y="123075"/>
                </a:lnTo>
                <a:lnTo>
                  <a:pt x="335279" y="167640"/>
                </a:lnTo>
                <a:lnTo>
                  <a:pt x="329291" y="212204"/>
                </a:lnTo>
                <a:lnTo>
                  <a:pt x="312391" y="252250"/>
                </a:lnTo>
                <a:lnTo>
                  <a:pt x="286178" y="286178"/>
                </a:lnTo>
                <a:lnTo>
                  <a:pt x="252250" y="312391"/>
                </a:lnTo>
                <a:lnTo>
                  <a:pt x="212204" y="329291"/>
                </a:lnTo>
                <a:lnTo>
                  <a:pt x="167640" y="335280"/>
                </a:lnTo>
                <a:lnTo>
                  <a:pt x="123075" y="329291"/>
                </a:lnTo>
                <a:lnTo>
                  <a:pt x="83029" y="312391"/>
                </a:lnTo>
                <a:lnTo>
                  <a:pt x="49101" y="286178"/>
                </a:lnTo>
                <a:lnTo>
                  <a:pt x="22888" y="252250"/>
                </a:lnTo>
                <a:lnTo>
                  <a:pt x="5988" y="212204"/>
                </a:lnTo>
                <a:lnTo>
                  <a:pt x="0" y="167640"/>
                </a:lnTo>
                <a:close/>
              </a:path>
            </a:pathLst>
          </a:custGeom>
          <a:ln w="28955">
            <a:solidFill>
              <a:srgbClr val="F9F8F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A971E3FB-EB77-457E-BD35-29C1E5CADE84}"/>
              </a:ext>
            </a:extLst>
          </p:cNvPr>
          <p:cNvSpPr/>
          <p:nvPr/>
        </p:nvSpPr>
        <p:spPr>
          <a:xfrm>
            <a:off x="8261604" y="4686199"/>
            <a:ext cx="237744" cy="237743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FB5534BF-0932-4659-A148-D887D004FA82}"/>
              </a:ext>
            </a:extLst>
          </p:cNvPr>
          <p:cNvSpPr/>
          <p:nvPr/>
        </p:nvSpPr>
        <p:spPr>
          <a:xfrm>
            <a:off x="3640073" y="4805832"/>
            <a:ext cx="4572000" cy="22225"/>
          </a:xfrm>
          <a:custGeom>
            <a:avLst/>
            <a:gdLst/>
            <a:ahLst/>
            <a:cxnLst/>
            <a:rect l="l" t="t" r="r" b="b"/>
            <a:pathLst>
              <a:path w="4572000" h="22225">
                <a:moveTo>
                  <a:pt x="0" y="21843"/>
                </a:moveTo>
                <a:lnTo>
                  <a:pt x="4571492" y="0"/>
                </a:lnTo>
              </a:path>
            </a:pathLst>
          </a:custGeom>
          <a:ln w="28956">
            <a:solidFill>
              <a:srgbClr val="F9F8F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51422596-7BE1-4819-BDD7-183257479C39}"/>
              </a:ext>
            </a:extLst>
          </p:cNvPr>
          <p:cNvSpPr/>
          <p:nvPr/>
        </p:nvSpPr>
        <p:spPr>
          <a:xfrm>
            <a:off x="5758434" y="4638193"/>
            <a:ext cx="335280" cy="335280"/>
          </a:xfrm>
          <a:custGeom>
            <a:avLst/>
            <a:gdLst/>
            <a:ahLst/>
            <a:cxnLst/>
            <a:rect l="l" t="t" r="r" b="b"/>
            <a:pathLst>
              <a:path w="335279" h="335279">
                <a:moveTo>
                  <a:pt x="167639" y="0"/>
                </a:moveTo>
                <a:lnTo>
                  <a:pt x="123075" y="5988"/>
                </a:lnTo>
                <a:lnTo>
                  <a:pt x="83029" y="22888"/>
                </a:lnTo>
                <a:lnTo>
                  <a:pt x="49101" y="49101"/>
                </a:lnTo>
                <a:lnTo>
                  <a:pt x="22888" y="83029"/>
                </a:lnTo>
                <a:lnTo>
                  <a:pt x="5988" y="123075"/>
                </a:lnTo>
                <a:lnTo>
                  <a:pt x="0" y="167640"/>
                </a:lnTo>
                <a:lnTo>
                  <a:pt x="5988" y="212204"/>
                </a:lnTo>
                <a:lnTo>
                  <a:pt x="22888" y="252250"/>
                </a:lnTo>
                <a:lnTo>
                  <a:pt x="49101" y="286178"/>
                </a:lnTo>
                <a:lnTo>
                  <a:pt x="83029" y="312391"/>
                </a:lnTo>
                <a:lnTo>
                  <a:pt x="123075" y="329291"/>
                </a:lnTo>
                <a:lnTo>
                  <a:pt x="167639" y="335280"/>
                </a:lnTo>
                <a:lnTo>
                  <a:pt x="212204" y="329291"/>
                </a:lnTo>
                <a:lnTo>
                  <a:pt x="252250" y="312391"/>
                </a:lnTo>
                <a:lnTo>
                  <a:pt x="286178" y="286178"/>
                </a:lnTo>
                <a:lnTo>
                  <a:pt x="312391" y="252250"/>
                </a:lnTo>
                <a:lnTo>
                  <a:pt x="329291" y="212204"/>
                </a:lnTo>
                <a:lnTo>
                  <a:pt x="335279" y="167640"/>
                </a:lnTo>
                <a:lnTo>
                  <a:pt x="329291" y="123075"/>
                </a:lnTo>
                <a:lnTo>
                  <a:pt x="312391" y="83029"/>
                </a:lnTo>
                <a:lnTo>
                  <a:pt x="286178" y="49101"/>
                </a:lnTo>
                <a:lnTo>
                  <a:pt x="252250" y="22888"/>
                </a:lnTo>
                <a:lnTo>
                  <a:pt x="212204" y="5988"/>
                </a:lnTo>
                <a:lnTo>
                  <a:pt x="1676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901BF997-A581-424A-9B63-19A0AB5AF0E3}"/>
              </a:ext>
            </a:extLst>
          </p:cNvPr>
          <p:cNvSpPr/>
          <p:nvPr/>
        </p:nvSpPr>
        <p:spPr>
          <a:xfrm>
            <a:off x="5758434" y="4638193"/>
            <a:ext cx="335280" cy="335280"/>
          </a:xfrm>
          <a:custGeom>
            <a:avLst/>
            <a:gdLst/>
            <a:ahLst/>
            <a:cxnLst/>
            <a:rect l="l" t="t" r="r" b="b"/>
            <a:pathLst>
              <a:path w="335279" h="335279">
                <a:moveTo>
                  <a:pt x="0" y="167640"/>
                </a:moveTo>
                <a:lnTo>
                  <a:pt x="5988" y="123075"/>
                </a:lnTo>
                <a:lnTo>
                  <a:pt x="22888" y="83029"/>
                </a:lnTo>
                <a:lnTo>
                  <a:pt x="49101" y="49101"/>
                </a:lnTo>
                <a:lnTo>
                  <a:pt x="83029" y="22888"/>
                </a:lnTo>
                <a:lnTo>
                  <a:pt x="123075" y="5988"/>
                </a:lnTo>
                <a:lnTo>
                  <a:pt x="167639" y="0"/>
                </a:lnTo>
                <a:lnTo>
                  <a:pt x="212204" y="5988"/>
                </a:lnTo>
                <a:lnTo>
                  <a:pt x="252250" y="22888"/>
                </a:lnTo>
                <a:lnTo>
                  <a:pt x="286178" y="49101"/>
                </a:lnTo>
                <a:lnTo>
                  <a:pt x="312391" y="83029"/>
                </a:lnTo>
                <a:lnTo>
                  <a:pt x="329291" y="123075"/>
                </a:lnTo>
                <a:lnTo>
                  <a:pt x="335279" y="167640"/>
                </a:lnTo>
                <a:lnTo>
                  <a:pt x="329291" y="212204"/>
                </a:lnTo>
                <a:lnTo>
                  <a:pt x="312391" y="252250"/>
                </a:lnTo>
                <a:lnTo>
                  <a:pt x="286178" y="286178"/>
                </a:lnTo>
                <a:lnTo>
                  <a:pt x="252250" y="312391"/>
                </a:lnTo>
                <a:lnTo>
                  <a:pt x="212204" y="329291"/>
                </a:lnTo>
                <a:lnTo>
                  <a:pt x="167639" y="335280"/>
                </a:lnTo>
                <a:lnTo>
                  <a:pt x="123075" y="329291"/>
                </a:lnTo>
                <a:lnTo>
                  <a:pt x="83029" y="312391"/>
                </a:lnTo>
                <a:lnTo>
                  <a:pt x="49101" y="286178"/>
                </a:lnTo>
                <a:lnTo>
                  <a:pt x="22888" y="252250"/>
                </a:lnTo>
                <a:lnTo>
                  <a:pt x="5988" y="212204"/>
                </a:lnTo>
                <a:lnTo>
                  <a:pt x="0" y="167640"/>
                </a:lnTo>
                <a:close/>
              </a:path>
            </a:pathLst>
          </a:custGeom>
          <a:ln w="28955">
            <a:solidFill>
              <a:srgbClr val="F9F8F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5A974844-6D94-4698-8C9C-EB72019254CB}"/>
              </a:ext>
            </a:extLst>
          </p:cNvPr>
          <p:cNvSpPr/>
          <p:nvPr/>
        </p:nvSpPr>
        <p:spPr>
          <a:xfrm>
            <a:off x="5807964" y="4686199"/>
            <a:ext cx="237743" cy="237743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CC1FA877-B135-4D87-A126-7D2850182C94}"/>
              </a:ext>
            </a:extLst>
          </p:cNvPr>
          <p:cNvSpPr/>
          <p:nvPr/>
        </p:nvSpPr>
        <p:spPr>
          <a:xfrm>
            <a:off x="5774065" y="3440777"/>
            <a:ext cx="337185" cy="78105"/>
          </a:xfrm>
          <a:custGeom>
            <a:avLst/>
            <a:gdLst/>
            <a:ahLst/>
            <a:cxnLst/>
            <a:rect l="l" t="t" r="r" b="b"/>
            <a:pathLst>
              <a:path w="337185" h="78104">
                <a:moveTo>
                  <a:pt x="298199" y="0"/>
                </a:moveTo>
                <a:lnTo>
                  <a:pt x="38895" y="0"/>
                </a:lnTo>
                <a:lnTo>
                  <a:pt x="23519" y="2968"/>
                </a:lnTo>
                <a:lnTo>
                  <a:pt x="11182" y="11147"/>
                </a:lnTo>
                <a:lnTo>
                  <a:pt x="2977" y="23446"/>
                </a:lnTo>
                <a:lnTo>
                  <a:pt x="0" y="38774"/>
                </a:lnTo>
                <a:lnTo>
                  <a:pt x="2977" y="54102"/>
                </a:lnTo>
                <a:lnTo>
                  <a:pt x="11182" y="66400"/>
                </a:lnTo>
                <a:lnTo>
                  <a:pt x="23519" y="74579"/>
                </a:lnTo>
                <a:lnTo>
                  <a:pt x="38895" y="77548"/>
                </a:lnTo>
                <a:lnTo>
                  <a:pt x="298199" y="77548"/>
                </a:lnTo>
                <a:lnTo>
                  <a:pt x="313575" y="74579"/>
                </a:lnTo>
                <a:lnTo>
                  <a:pt x="325912" y="66400"/>
                </a:lnTo>
                <a:lnTo>
                  <a:pt x="334117" y="54102"/>
                </a:lnTo>
                <a:lnTo>
                  <a:pt x="337094" y="38774"/>
                </a:lnTo>
                <a:lnTo>
                  <a:pt x="334117" y="23446"/>
                </a:lnTo>
                <a:lnTo>
                  <a:pt x="325912" y="11147"/>
                </a:lnTo>
                <a:lnTo>
                  <a:pt x="313575" y="2968"/>
                </a:lnTo>
                <a:lnTo>
                  <a:pt x="298199" y="0"/>
                </a:lnTo>
                <a:close/>
              </a:path>
            </a:pathLst>
          </a:custGeom>
          <a:solidFill>
            <a:schemeClr val="bg1">
              <a:lumMod val="75000"/>
              <a:lumOff val="2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E3946A69-A338-4727-8BE6-432DF82636F0}"/>
              </a:ext>
            </a:extLst>
          </p:cNvPr>
          <p:cNvSpPr/>
          <p:nvPr/>
        </p:nvSpPr>
        <p:spPr>
          <a:xfrm>
            <a:off x="5774065" y="3570024"/>
            <a:ext cx="337185" cy="78105"/>
          </a:xfrm>
          <a:custGeom>
            <a:avLst/>
            <a:gdLst/>
            <a:ahLst/>
            <a:cxnLst/>
            <a:rect l="l" t="t" r="r" b="b"/>
            <a:pathLst>
              <a:path w="337185" h="78104">
                <a:moveTo>
                  <a:pt x="298199" y="0"/>
                </a:moveTo>
                <a:lnTo>
                  <a:pt x="38895" y="0"/>
                </a:lnTo>
                <a:lnTo>
                  <a:pt x="23519" y="2968"/>
                </a:lnTo>
                <a:lnTo>
                  <a:pt x="11182" y="11147"/>
                </a:lnTo>
                <a:lnTo>
                  <a:pt x="2977" y="23446"/>
                </a:lnTo>
                <a:lnTo>
                  <a:pt x="0" y="38774"/>
                </a:lnTo>
                <a:lnTo>
                  <a:pt x="2977" y="54102"/>
                </a:lnTo>
                <a:lnTo>
                  <a:pt x="11182" y="66400"/>
                </a:lnTo>
                <a:lnTo>
                  <a:pt x="23519" y="74579"/>
                </a:lnTo>
                <a:lnTo>
                  <a:pt x="38895" y="77548"/>
                </a:lnTo>
                <a:lnTo>
                  <a:pt x="298199" y="77548"/>
                </a:lnTo>
                <a:lnTo>
                  <a:pt x="313575" y="74579"/>
                </a:lnTo>
                <a:lnTo>
                  <a:pt x="325912" y="66400"/>
                </a:lnTo>
                <a:lnTo>
                  <a:pt x="334117" y="54102"/>
                </a:lnTo>
                <a:lnTo>
                  <a:pt x="337094" y="38774"/>
                </a:lnTo>
                <a:lnTo>
                  <a:pt x="334117" y="23446"/>
                </a:lnTo>
                <a:lnTo>
                  <a:pt x="325912" y="11147"/>
                </a:lnTo>
                <a:lnTo>
                  <a:pt x="313575" y="2968"/>
                </a:lnTo>
                <a:lnTo>
                  <a:pt x="298199" y="0"/>
                </a:lnTo>
                <a:close/>
              </a:path>
            </a:pathLst>
          </a:custGeom>
          <a:solidFill>
            <a:schemeClr val="bg1">
              <a:lumMod val="75000"/>
              <a:lumOff val="2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7B0F6744-AB79-46F6-A600-768F7240A856}"/>
              </a:ext>
            </a:extLst>
          </p:cNvPr>
          <p:cNvSpPr/>
          <p:nvPr/>
        </p:nvSpPr>
        <p:spPr>
          <a:xfrm>
            <a:off x="5858339" y="3699272"/>
            <a:ext cx="168547" cy="7754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60AA91D1-2F06-4C2C-9569-6107E669B173}"/>
              </a:ext>
            </a:extLst>
          </p:cNvPr>
          <p:cNvSpPr/>
          <p:nvPr/>
        </p:nvSpPr>
        <p:spPr>
          <a:xfrm>
            <a:off x="5605518" y="2691097"/>
            <a:ext cx="674370" cy="698500"/>
          </a:xfrm>
          <a:custGeom>
            <a:avLst/>
            <a:gdLst/>
            <a:ahLst/>
            <a:cxnLst/>
            <a:rect l="l" t="t" r="r" b="b"/>
            <a:pathLst>
              <a:path w="674370" h="698500">
                <a:moveTo>
                  <a:pt x="337094" y="0"/>
                </a:moveTo>
                <a:lnTo>
                  <a:pt x="287835" y="3892"/>
                </a:lnTo>
                <a:lnTo>
                  <a:pt x="240807" y="14532"/>
                </a:lnTo>
                <a:lnTo>
                  <a:pt x="196509" y="31426"/>
                </a:lnTo>
                <a:lnTo>
                  <a:pt x="155438" y="54077"/>
                </a:lnTo>
                <a:lnTo>
                  <a:pt x="118089" y="81990"/>
                </a:lnTo>
                <a:lnTo>
                  <a:pt x="84960" y="114669"/>
                </a:lnTo>
                <a:lnTo>
                  <a:pt x="56548" y="151618"/>
                </a:lnTo>
                <a:lnTo>
                  <a:pt x="33349" y="192343"/>
                </a:lnTo>
                <a:lnTo>
                  <a:pt x="15860" y="236346"/>
                </a:lnTo>
                <a:lnTo>
                  <a:pt x="4578" y="283134"/>
                </a:lnTo>
                <a:lnTo>
                  <a:pt x="0" y="332209"/>
                </a:lnTo>
                <a:lnTo>
                  <a:pt x="0" y="343841"/>
                </a:lnTo>
                <a:lnTo>
                  <a:pt x="6806" y="402972"/>
                </a:lnTo>
                <a:lnTo>
                  <a:pt x="23337" y="460164"/>
                </a:lnTo>
                <a:lnTo>
                  <a:pt x="48619" y="510409"/>
                </a:lnTo>
                <a:lnTo>
                  <a:pt x="81680" y="555808"/>
                </a:lnTo>
                <a:lnTo>
                  <a:pt x="105159" y="585979"/>
                </a:lnTo>
                <a:lnTo>
                  <a:pt x="127545" y="621724"/>
                </a:lnTo>
                <a:lnTo>
                  <a:pt x="146770" y="656500"/>
                </a:lnTo>
                <a:lnTo>
                  <a:pt x="160768" y="683763"/>
                </a:lnTo>
                <a:lnTo>
                  <a:pt x="164597" y="689801"/>
                </a:lnTo>
                <a:lnTo>
                  <a:pt x="170006" y="694264"/>
                </a:lnTo>
                <a:lnTo>
                  <a:pt x="176630" y="697031"/>
                </a:lnTo>
                <a:lnTo>
                  <a:pt x="184105" y="697980"/>
                </a:lnTo>
                <a:lnTo>
                  <a:pt x="490084" y="697980"/>
                </a:lnTo>
                <a:lnTo>
                  <a:pt x="527419" y="656500"/>
                </a:lnTo>
                <a:lnTo>
                  <a:pt x="546644" y="621724"/>
                </a:lnTo>
                <a:lnTo>
                  <a:pt x="547454" y="620431"/>
                </a:lnTo>
                <a:lnTo>
                  <a:pt x="216518" y="620431"/>
                </a:lnTo>
                <a:lnTo>
                  <a:pt x="200028" y="589897"/>
                </a:lnTo>
                <a:lnTo>
                  <a:pt x="181836" y="560331"/>
                </a:lnTo>
                <a:lnTo>
                  <a:pt x="162186" y="531735"/>
                </a:lnTo>
                <a:lnTo>
                  <a:pt x="141320" y="504108"/>
                </a:lnTo>
                <a:lnTo>
                  <a:pt x="128233" y="487912"/>
                </a:lnTo>
                <a:lnTo>
                  <a:pt x="116362" y="470504"/>
                </a:lnTo>
                <a:lnTo>
                  <a:pt x="97238" y="433022"/>
                </a:lnTo>
                <a:lnTo>
                  <a:pt x="84273" y="388755"/>
                </a:lnTo>
                <a:lnTo>
                  <a:pt x="79184" y="343841"/>
                </a:lnTo>
                <a:lnTo>
                  <a:pt x="79087" y="332209"/>
                </a:lnTo>
                <a:lnTo>
                  <a:pt x="84010" y="286370"/>
                </a:lnTo>
                <a:lnTo>
                  <a:pt x="96573" y="243241"/>
                </a:lnTo>
                <a:lnTo>
                  <a:pt x="116062" y="203525"/>
                </a:lnTo>
                <a:lnTo>
                  <a:pt x="141761" y="167924"/>
                </a:lnTo>
                <a:lnTo>
                  <a:pt x="172956" y="137142"/>
                </a:lnTo>
                <a:lnTo>
                  <a:pt x="208931" y="111882"/>
                </a:lnTo>
                <a:lnTo>
                  <a:pt x="248972" y="92845"/>
                </a:lnTo>
                <a:lnTo>
                  <a:pt x="292364" y="80736"/>
                </a:lnTo>
                <a:lnTo>
                  <a:pt x="338391" y="76256"/>
                </a:lnTo>
                <a:lnTo>
                  <a:pt x="548427" y="76256"/>
                </a:lnTo>
                <a:lnTo>
                  <a:pt x="518751" y="54077"/>
                </a:lnTo>
                <a:lnTo>
                  <a:pt x="477680" y="31426"/>
                </a:lnTo>
                <a:lnTo>
                  <a:pt x="433382" y="14532"/>
                </a:lnTo>
                <a:lnTo>
                  <a:pt x="386354" y="3892"/>
                </a:lnTo>
                <a:lnTo>
                  <a:pt x="337094" y="0"/>
                </a:lnTo>
                <a:close/>
              </a:path>
              <a:path w="674370" h="698500">
                <a:moveTo>
                  <a:pt x="548427" y="76256"/>
                </a:moveTo>
                <a:lnTo>
                  <a:pt x="338391" y="76256"/>
                </a:lnTo>
                <a:lnTo>
                  <a:pt x="384418" y="80693"/>
                </a:lnTo>
                <a:lnTo>
                  <a:pt x="427810" y="92696"/>
                </a:lnTo>
                <a:lnTo>
                  <a:pt x="467851" y="111594"/>
                </a:lnTo>
                <a:lnTo>
                  <a:pt x="503826" y="136717"/>
                </a:lnTo>
                <a:lnTo>
                  <a:pt x="535021" y="167392"/>
                </a:lnTo>
                <a:lnTo>
                  <a:pt x="560720" y="202950"/>
                </a:lnTo>
                <a:lnTo>
                  <a:pt x="580209" y="242720"/>
                </a:lnTo>
                <a:lnTo>
                  <a:pt x="592772" y="286029"/>
                </a:lnTo>
                <a:lnTo>
                  <a:pt x="597695" y="332209"/>
                </a:lnTo>
                <a:lnTo>
                  <a:pt x="597695" y="342549"/>
                </a:lnTo>
                <a:lnTo>
                  <a:pt x="596398" y="342549"/>
                </a:lnTo>
                <a:lnTo>
                  <a:pt x="594474" y="365773"/>
                </a:lnTo>
                <a:lnTo>
                  <a:pt x="585277" y="411252"/>
                </a:lnTo>
                <a:lnTo>
                  <a:pt x="569718" y="452127"/>
                </a:lnTo>
                <a:lnTo>
                  <a:pt x="547799" y="487912"/>
                </a:lnTo>
                <a:lnTo>
                  <a:pt x="534165" y="504108"/>
                </a:lnTo>
                <a:lnTo>
                  <a:pt x="512570" y="531735"/>
                </a:lnTo>
                <a:lnTo>
                  <a:pt x="492677" y="560331"/>
                </a:lnTo>
                <a:lnTo>
                  <a:pt x="474728" y="589897"/>
                </a:lnTo>
                <a:lnTo>
                  <a:pt x="458967" y="620431"/>
                </a:lnTo>
                <a:lnTo>
                  <a:pt x="547454" y="620431"/>
                </a:lnTo>
                <a:lnTo>
                  <a:pt x="569030" y="585979"/>
                </a:lnTo>
                <a:lnTo>
                  <a:pt x="592509" y="555808"/>
                </a:lnTo>
                <a:lnTo>
                  <a:pt x="626056" y="510409"/>
                </a:lnTo>
                <a:lnTo>
                  <a:pt x="650852" y="460164"/>
                </a:lnTo>
                <a:lnTo>
                  <a:pt x="667383" y="402972"/>
                </a:lnTo>
                <a:lnTo>
                  <a:pt x="674189" y="343841"/>
                </a:lnTo>
                <a:lnTo>
                  <a:pt x="674189" y="332209"/>
                </a:lnTo>
                <a:lnTo>
                  <a:pt x="669611" y="283134"/>
                </a:lnTo>
                <a:lnTo>
                  <a:pt x="658329" y="236346"/>
                </a:lnTo>
                <a:lnTo>
                  <a:pt x="640840" y="192343"/>
                </a:lnTo>
                <a:lnTo>
                  <a:pt x="617641" y="151618"/>
                </a:lnTo>
                <a:lnTo>
                  <a:pt x="589229" y="114669"/>
                </a:lnTo>
                <a:lnTo>
                  <a:pt x="556100" y="81990"/>
                </a:lnTo>
                <a:lnTo>
                  <a:pt x="548427" y="76256"/>
                </a:lnTo>
                <a:close/>
              </a:path>
            </a:pathLst>
          </a:custGeom>
          <a:solidFill>
            <a:schemeClr val="bg1">
              <a:lumMod val="75000"/>
              <a:lumOff val="2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 Placeholder 45">
            <a:extLst>
              <a:ext uri="{FF2B5EF4-FFF2-40B4-BE49-F238E27FC236}">
                <a16:creationId xmlns:a16="http://schemas.microsoft.com/office/drawing/2014/main" id="{471B51EB-95CE-4AC3-9D19-80CA3F619BF3}"/>
              </a:ext>
            </a:extLst>
          </p:cNvPr>
          <p:cNvSpPr txBox="1">
            <a:spLocks/>
          </p:cNvSpPr>
          <p:nvPr/>
        </p:nvSpPr>
        <p:spPr>
          <a:xfrm>
            <a:off x="914721" y="1450747"/>
            <a:ext cx="10362880" cy="4754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45" name="Content Placeholder 44" descr="Cell Tower with solid fill">
            <a:extLst>
              <a:ext uri="{FF2B5EF4-FFF2-40B4-BE49-F238E27FC236}">
                <a16:creationId xmlns:a16="http://schemas.microsoft.com/office/drawing/2014/main" id="{69A37FA1-6678-4934-A894-75B5DDB21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004312" y="2724812"/>
            <a:ext cx="914400" cy="914400"/>
          </a:xfrm>
        </p:spPr>
      </p:pic>
      <p:pic>
        <p:nvPicPr>
          <p:cNvPr id="49" name="Graphic 48" descr="Supply And Demand with solid fill">
            <a:extLst>
              <a:ext uri="{FF2B5EF4-FFF2-40B4-BE49-F238E27FC236}">
                <a16:creationId xmlns:a16="http://schemas.microsoft.com/office/drawing/2014/main" id="{62C2AE0B-B906-4027-915A-F11F2BDD84FA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7937754" y="275073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73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E07F9-1510-4907-A7A6-2F4801C96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Solution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DD29EFB-FA6D-46BD-B66E-041684001645}"/>
              </a:ext>
            </a:extLst>
          </p:cNvPr>
          <p:cNvSpPr/>
          <p:nvPr/>
        </p:nvSpPr>
        <p:spPr>
          <a:xfrm>
            <a:off x="3659144" y="2463579"/>
            <a:ext cx="1664335" cy="1663064"/>
          </a:xfrm>
          <a:custGeom>
            <a:avLst/>
            <a:gdLst/>
            <a:ahLst/>
            <a:cxnLst/>
            <a:rect l="l" t="t" r="r" b="b"/>
            <a:pathLst>
              <a:path w="1664334" h="1663064">
                <a:moveTo>
                  <a:pt x="832103" y="0"/>
                </a:moveTo>
                <a:lnTo>
                  <a:pt x="783206" y="1411"/>
                </a:lnTo>
                <a:lnTo>
                  <a:pt x="735052" y="5593"/>
                </a:lnTo>
                <a:lnTo>
                  <a:pt x="687722" y="12468"/>
                </a:lnTo>
                <a:lnTo>
                  <a:pt x="641292" y="21958"/>
                </a:lnTo>
                <a:lnTo>
                  <a:pt x="595842" y="33984"/>
                </a:lnTo>
                <a:lnTo>
                  <a:pt x="551447" y="48469"/>
                </a:lnTo>
                <a:lnTo>
                  <a:pt x="508188" y="65335"/>
                </a:lnTo>
                <a:lnTo>
                  <a:pt x="466141" y="84504"/>
                </a:lnTo>
                <a:lnTo>
                  <a:pt x="425385" y="105897"/>
                </a:lnTo>
                <a:lnTo>
                  <a:pt x="385998" y="129437"/>
                </a:lnTo>
                <a:lnTo>
                  <a:pt x="348058" y="155046"/>
                </a:lnTo>
                <a:lnTo>
                  <a:pt x="311642" y="182646"/>
                </a:lnTo>
                <a:lnTo>
                  <a:pt x="276829" y="212159"/>
                </a:lnTo>
                <a:lnTo>
                  <a:pt x="243697" y="243506"/>
                </a:lnTo>
                <a:lnTo>
                  <a:pt x="212323" y="276610"/>
                </a:lnTo>
                <a:lnTo>
                  <a:pt x="182786" y="311393"/>
                </a:lnTo>
                <a:lnTo>
                  <a:pt x="155164" y="347777"/>
                </a:lnTo>
                <a:lnTo>
                  <a:pt x="129535" y="385683"/>
                </a:lnTo>
                <a:lnTo>
                  <a:pt x="105976" y="425035"/>
                </a:lnTo>
                <a:lnTo>
                  <a:pt x="84566" y="465753"/>
                </a:lnTo>
                <a:lnTo>
                  <a:pt x="65383" y="507759"/>
                </a:lnTo>
                <a:lnTo>
                  <a:pt x="48504" y="550977"/>
                </a:lnTo>
                <a:lnTo>
                  <a:pt x="34008" y="595327"/>
                </a:lnTo>
                <a:lnTo>
                  <a:pt x="21973" y="640733"/>
                </a:lnTo>
                <a:lnTo>
                  <a:pt x="12477" y="687115"/>
                </a:lnTo>
                <a:lnTo>
                  <a:pt x="5597" y="734395"/>
                </a:lnTo>
                <a:lnTo>
                  <a:pt x="1412" y="782497"/>
                </a:lnTo>
                <a:lnTo>
                  <a:pt x="0" y="831341"/>
                </a:lnTo>
                <a:lnTo>
                  <a:pt x="1412" y="880186"/>
                </a:lnTo>
                <a:lnTo>
                  <a:pt x="5597" y="928288"/>
                </a:lnTo>
                <a:lnTo>
                  <a:pt x="12477" y="975568"/>
                </a:lnTo>
                <a:lnTo>
                  <a:pt x="21973" y="1021950"/>
                </a:lnTo>
                <a:lnTo>
                  <a:pt x="34008" y="1067356"/>
                </a:lnTo>
                <a:lnTo>
                  <a:pt x="48504" y="1111706"/>
                </a:lnTo>
                <a:lnTo>
                  <a:pt x="65383" y="1154924"/>
                </a:lnTo>
                <a:lnTo>
                  <a:pt x="84566" y="1196930"/>
                </a:lnTo>
                <a:lnTo>
                  <a:pt x="105976" y="1237648"/>
                </a:lnTo>
                <a:lnTo>
                  <a:pt x="129535" y="1277000"/>
                </a:lnTo>
                <a:lnTo>
                  <a:pt x="155164" y="1314906"/>
                </a:lnTo>
                <a:lnTo>
                  <a:pt x="182786" y="1351290"/>
                </a:lnTo>
                <a:lnTo>
                  <a:pt x="212323" y="1386073"/>
                </a:lnTo>
                <a:lnTo>
                  <a:pt x="243697" y="1419177"/>
                </a:lnTo>
                <a:lnTo>
                  <a:pt x="276829" y="1450524"/>
                </a:lnTo>
                <a:lnTo>
                  <a:pt x="311642" y="1480037"/>
                </a:lnTo>
                <a:lnTo>
                  <a:pt x="348058" y="1507637"/>
                </a:lnTo>
                <a:lnTo>
                  <a:pt x="385998" y="1533246"/>
                </a:lnTo>
                <a:lnTo>
                  <a:pt x="425385" y="1556786"/>
                </a:lnTo>
                <a:lnTo>
                  <a:pt x="466141" y="1578179"/>
                </a:lnTo>
                <a:lnTo>
                  <a:pt x="508188" y="1597348"/>
                </a:lnTo>
                <a:lnTo>
                  <a:pt x="551447" y="1614214"/>
                </a:lnTo>
                <a:lnTo>
                  <a:pt x="595842" y="1628699"/>
                </a:lnTo>
                <a:lnTo>
                  <a:pt x="641292" y="1640725"/>
                </a:lnTo>
                <a:lnTo>
                  <a:pt x="687722" y="1650215"/>
                </a:lnTo>
                <a:lnTo>
                  <a:pt x="735052" y="1657090"/>
                </a:lnTo>
                <a:lnTo>
                  <a:pt x="783206" y="1661272"/>
                </a:lnTo>
                <a:lnTo>
                  <a:pt x="832103" y="1662683"/>
                </a:lnTo>
                <a:lnTo>
                  <a:pt x="881001" y="1661272"/>
                </a:lnTo>
                <a:lnTo>
                  <a:pt x="929155" y="1657090"/>
                </a:lnTo>
                <a:lnTo>
                  <a:pt x="976485" y="1650215"/>
                </a:lnTo>
                <a:lnTo>
                  <a:pt x="1022915" y="1640725"/>
                </a:lnTo>
                <a:lnTo>
                  <a:pt x="1068365" y="1628699"/>
                </a:lnTo>
                <a:lnTo>
                  <a:pt x="1112760" y="1614214"/>
                </a:lnTo>
                <a:lnTo>
                  <a:pt x="1156019" y="1597348"/>
                </a:lnTo>
                <a:lnTo>
                  <a:pt x="1198066" y="1578179"/>
                </a:lnTo>
                <a:lnTo>
                  <a:pt x="1238822" y="1556786"/>
                </a:lnTo>
                <a:lnTo>
                  <a:pt x="1278209" y="1533246"/>
                </a:lnTo>
                <a:lnTo>
                  <a:pt x="1316149" y="1507637"/>
                </a:lnTo>
                <a:lnTo>
                  <a:pt x="1352565" y="1480037"/>
                </a:lnTo>
                <a:lnTo>
                  <a:pt x="1387378" y="1450524"/>
                </a:lnTo>
                <a:lnTo>
                  <a:pt x="1420510" y="1419177"/>
                </a:lnTo>
                <a:lnTo>
                  <a:pt x="1451884" y="1386073"/>
                </a:lnTo>
                <a:lnTo>
                  <a:pt x="1481421" y="1351290"/>
                </a:lnTo>
                <a:lnTo>
                  <a:pt x="1509043" y="1314906"/>
                </a:lnTo>
                <a:lnTo>
                  <a:pt x="1534672" y="1277000"/>
                </a:lnTo>
                <a:lnTo>
                  <a:pt x="1558231" y="1237648"/>
                </a:lnTo>
                <a:lnTo>
                  <a:pt x="1579641" y="1196930"/>
                </a:lnTo>
                <a:lnTo>
                  <a:pt x="1598824" y="1154924"/>
                </a:lnTo>
                <a:lnTo>
                  <a:pt x="1615703" y="1111706"/>
                </a:lnTo>
                <a:lnTo>
                  <a:pt x="1630199" y="1067356"/>
                </a:lnTo>
                <a:lnTo>
                  <a:pt x="1642234" y="1021950"/>
                </a:lnTo>
                <a:lnTo>
                  <a:pt x="1651730" y="975568"/>
                </a:lnTo>
                <a:lnTo>
                  <a:pt x="1658610" y="928288"/>
                </a:lnTo>
                <a:lnTo>
                  <a:pt x="1662795" y="880186"/>
                </a:lnTo>
                <a:lnTo>
                  <a:pt x="1664208" y="831341"/>
                </a:lnTo>
                <a:lnTo>
                  <a:pt x="1662795" y="782497"/>
                </a:lnTo>
                <a:lnTo>
                  <a:pt x="1658610" y="734395"/>
                </a:lnTo>
                <a:lnTo>
                  <a:pt x="1651730" y="687115"/>
                </a:lnTo>
                <a:lnTo>
                  <a:pt x="1642234" y="640733"/>
                </a:lnTo>
                <a:lnTo>
                  <a:pt x="1630199" y="595327"/>
                </a:lnTo>
                <a:lnTo>
                  <a:pt x="1615703" y="550977"/>
                </a:lnTo>
                <a:lnTo>
                  <a:pt x="1598824" y="507759"/>
                </a:lnTo>
                <a:lnTo>
                  <a:pt x="1579641" y="465753"/>
                </a:lnTo>
                <a:lnTo>
                  <a:pt x="1558231" y="425035"/>
                </a:lnTo>
                <a:lnTo>
                  <a:pt x="1534672" y="385683"/>
                </a:lnTo>
                <a:lnTo>
                  <a:pt x="1509043" y="347777"/>
                </a:lnTo>
                <a:lnTo>
                  <a:pt x="1481421" y="311393"/>
                </a:lnTo>
                <a:lnTo>
                  <a:pt x="1451884" y="276610"/>
                </a:lnTo>
                <a:lnTo>
                  <a:pt x="1420510" y="243506"/>
                </a:lnTo>
                <a:lnTo>
                  <a:pt x="1387378" y="212159"/>
                </a:lnTo>
                <a:lnTo>
                  <a:pt x="1352565" y="182646"/>
                </a:lnTo>
                <a:lnTo>
                  <a:pt x="1316149" y="155046"/>
                </a:lnTo>
                <a:lnTo>
                  <a:pt x="1278209" y="129437"/>
                </a:lnTo>
                <a:lnTo>
                  <a:pt x="1238822" y="105897"/>
                </a:lnTo>
                <a:lnTo>
                  <a:pt x="1198066" y="84504"/>
                </a:lnTo>
                <a:lnTo>
                  <a:pt x="1156019" y="65335"/>
                </a:lnTo>
                <a:lnTo>
                  <a:pt x="1112760" y="48469"/>
                </a:lnTo>
                <a:lnTo>
                  <a:pt x="1068365" y="33984"/>
                </a:lnTo>
                <a:lnTo>
                  <a:pt x="1022915" y="21958"/>
                </a:lnTo>
                <a:lnTo>
                  <a:pt x="976485" y="12468"/>
                </a:lnTo>
                <a:lnTo>
                  <a:pt x="929155" y="5593"/>
                </a:lnTo>
                <a:lnTo>
                  <a:pt x="881001" y="1411"/>
                </a:lnTo>
                <a:lnTo>
                  <a:pt x="8321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 Placeholder 45">
            <a:extLst>
              <a:ext uri="{FF2B5EF4-FFF2-40B4-BE49-F238E27FC236}">
                <a16:creationId xmlns:a16="http://schemas.microsoft.com/office/drawing/2014/main" id="{471B51EB-95CE-4AC3-9D19-80CA3F619BF3}"/>
              </a:ext>
            </a:extLst>
          </p:cNvPr>
          <p:cNvSpPr txBox="1">
            <a:spLocks/>
          </p:cNvSpPr>
          <p:nvPr/>
        </p:nvSpPr>
        <p:spPr>
          <a:xfrm>
            <a:off x="914721" y="1450747"/>
            <a:ext cx="10362880" cy="4754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DB60A99-A733-4143-BD76-1182CD1E8C44}"/>
              </a:ext>
            </a:extLst>
          </p:cNvPr>
          <p:cNvSpPr/>
          <p:nvPr/>
        </p:nvSpPr>
        <p:spPr bwMode="gray">
          <a:xfrm>
            <a:off x="983528" y="3291884"/>
            <a:ext cx="1951280" cy="2881613"/>
          </a:xfrm>
          <a:prstGeom prst="rect">
            <a:avLst/>
          </a:prstGeom>
          <a:solidFill>
            <a:srgbClr val="FDD300">
              <a:lumMod val="20000"/>
              <a:lumOff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3F801C0-529C-4C42-BF60-019508669F23}"/>
              </a:ext>
            </a:extLst>
          </p:cNvPr>
          <p:cNvSpPr/>
          <p:nvPr/>
        </p:nvSpPr>
        <p:spPr bwMode="gray">
          <a:xfrm>
            <a:off x="3289844" y="3321980"/>
            <a:ext cx="2016820" cy="2881613"/>
          </a:xfrm>
          <a:prstGeom prst="rect">
            <a:avLst/>
          </a:prstGeom>
          <a:solidFill>
            <a:srgbClr val="3EFAC5">
              <a:lumMod val="20000"/>
              <a:lumOff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285750" marR="0" lvl="0" indent="-28575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5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/>
            </a:endParaRPr>
          </a:p>
          <a:p>
            <a:pPr marL="285750" marR="0" lvl="0" indent="-28575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50" kern="0" dirty="0">
              <a:solidFill>
                <a:schemeClr val="bg1"/>
              </a:solidFill>
              <a:latin typeface="Open Sans"/>
            </a:endParaRPr>
          </a:p>
          <a:p>
            <a:pPr marL="285750" marR="0" lvl="0" indent="-28575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/>
              </a:rPr>
              <a:t>Consumer demand information is collected centrally and evaluated against current supply conditions </a:t>
            </a:r>
          </a:p>
          <a:p>
            <a:pPr marR="0" lvl="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05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/>
            </a:endParaRPr>
          </a:p>
          <a:p>
            <a:pPr marL="285750" marR="0" lvl="0" indent="-28575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50" kern="0" dirty="0">
                <a:solidFill>
                  <a:schemeClr val="bg1"/>
                </a:solidFill>
                <a:latin typeface="Open Sans"/>
              </a:rPr>
              <a:t>Resulting proposed price information is sent back to customers </a:t>
            </a:r>
            <a:r>
              <a:rPr kumimoji="0" lang="en-US" sz="105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/>
              </a:rPr>
              <a:t> 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8BADA882-7DB3-4A65-95B5-572365FC16E3}"/>
              </a:ext>
            </a:extLst>
          </p:cNvPr>
          <p:cNvSpPr/>
          <p:nvPr/>
        </p:nvSpPr>
        <p:spPr bwMode="gray">
          <a:xfrm>
            <a:off x="1319519" y="2445993"/>
            <a:ext cx="1303795" cy="1258880"/>
          </a:xfrm>
          <a:prstGeom prst="ellipse">
            <a:avLst/>
          </a:prstGeom>
          <a:solidFill>
            <a:srgbClr val="FDD300"/>
          </a:solidFill>
          <a:ln w="76200" algn="ctr">
            <a:solidFill>
              <a:srgbClr val="FFFFFF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F0B4FB0-8833-4423-917E-043BB4752742}"/>
              </a:ext>
            </a:extLst>
          </p:cNvPr>
          <p:cNvSpPr txBox="1"/>
          <p:nvPr/>
        </p:nvSpPr>
        <p:spPr>
          <a:xfrm>
            <a:off x="1407467" y="2558612"/>
            <a:ext cx="112789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>
              <a:defRPr/>
            </a:pPr>
            <a:r>
              <a:rPr lang="en-US" sz="2400" dirty="0">
                <a:solidFill>
                  <a:srgbClr val="FFFFFF"/>
                </a:solidFill>
                <a:latin typeface="Open Sans"/>
                <a:ea typeface="Chronicle Display Light" charset="0"/>
                <a:cs typeface="Chronicle Display Light" charset="0"/>
              </a:rPr>
              <a:t> </a:t>
            </a:r>
            <a:endParaRPr lang="en-US" sz="1000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83" name="Text Placeholder 5">
            <a:extLst>
              <a:ext uri="{FF2B5EF4-FFF2-40B4-BE49-F238E27FC236}">
                <a16:creationId xmlns:a16="http://schemas.microsoft.com/office/drawing/2014/main" id="{3B391A24-2DF2-431C-B4A1-56DB41F312D1}"/>
              </a:ext>
            </a:extLst>
          </p:cNvPr>
          <p:cNvSpPr txBox="1">
            <a:spLocks/>
          </p:cNvSpPr>
          <p:nvPr/>
        </p:nvSpPr>
        <p:spPr>
          <a:xfrm>
            <a:off x="1102008" y="4093580"/>
            <a:ext cx="1855439" cy="2289858"/>
          </a:xfrm>
          <a:prstGeom prst="rect">
            <a:avLst/>
          </a:prstGeom>
        </p:spPr>
        <p:txBody>
          <a:bodyPr vert="horz" wrap="square" lIns="73152" tIns="36576" rIns="73152" bIns="36576" rtlCol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900" spc="-30">
                <a:ea typeface="Chronicle Display Black" charset="0"/>
                <a:cs typeface="Chronicle Display Black" charset="0"/>
              </a:defRPr>
            </a:lvl1pPr>
            <a:lvl2pPr indent="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pc="-30">
                <a:latin typeface="Open Sans" charset="0"/>
                <a:ea typeface="Open Sans" charset="0"/>
                <a:cs typeface="Open Sans" charset="0"/>
              </a:defRPr>
            </a:lvl2pPr>
            <a:lvl3pPr indent="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600" spc="-30">
                <a:latin typeface="Open Sans" charset="0"/>
                <a:ea typeface="Open Sans" charset="0"/>
                <a:cs typeface="Open Sans" charset="0"/>
              </a:defRPr>
            </a:lvl3pPr>
            <a:lvl4pPr indent="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400" spc="-30">
                <a:latin typeface="Open Sans" charset="0"/>
                <a:ea typeface="Open Sans" charset="0"/>
                <a:cs typeface="Open Sans" charset="0"/>
              </a:defRPr>
            </a:lvl4pPr>
            <a:lvl5pPr indent="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400" spc="-30"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Create a model that predicts grid instability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Determine factors that contribute to grid instability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B56646EB-5A40-4A3E-AC5E-B15F6D0920CB}"/>
              </a:ext>
            </a:extLst>
          </p:cNvPr>
          <p:cNvSpPr/>
          <p:nvPr/>
        </p:nvSpPr>
        <p:spPr bwMode="gray">
          <a:xfrm>
            <a:off x="3645927" y="2488273"/>
            <a:ext cx="1303795" cy="1258880"/>
          </a:xfrm>
          <a:prstGeom prst="ellipse">
            <a:avLst/>
          </a:prstGeom>
          <a:solidFill>
            <a:srgbClr val="3EFAC5">
              <a:lumMod val="75000"/>
            </a:srgbClr>
          </a:solidFill>
          <a:ln w="76200" algn="ctr">
            <a:solidFill>
              <a:srgbClr val="FFFFFF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236250A-9271-4762-9C0C-B4CA5A2A7A30}"/>
              </a:ext>
            </a:extLst>
          </p:cNvPr>
          <p:cNvSpPr txBox="1"/>
          <p:nvPr/>
        </p:nvSpPr>
        <p:spPr>
          <a:xfrm>
            <a:off x="1402258" y="3811367"/>
            <a:ext cx="1138316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914400">
              <a:defRPr/>
            </a:pPr>
            <a:r>
              <a:rPr lang="en-US" sz="1400" b="1" dirty="0">
                <a:solidFill>
                  <a:srgbClr val="000000"/>
                </a:solidFill>
                <a:latin typeface="Open Sans"/>
                <a:ea typeface="Chronicle Display Light" charset="0"/>
                <a:cs typeface="Chronicle Display Light" charset="0"/>
              </a:rPr>
              <a:t>SOLUTION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C2F2EEF-6E4E-4C16-B5F6-5BCD776DC9E2}"/>
              </a:ext>
            </a:extLst>
          </p:cNvPr>
          <p:cNvSpPr txBox="1"/>
          <p:nvPr/>
        </p:nvSpPr>
        <p:spPr>
          <a:xfrm>
            <a:off x="3763709" y="3770694"/>
            <a:ext cx="1138316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914400">
              <a:defRPr/>
            </a:pPr>
            <a:r>
              <a:rPr lang="en-US" sz="1400" b="1" dirty="0">
                <a:solidFill>
                  <a:srgbClr val="000000"/>
                </a:solidFill>
                <a:latin typeface="Open Sans"/>
                <a:ea typeface="Chronicle Display Light" charset="0"/>
                <a:cs typeface="Chronicle Display Light" charset="0"/>
              </a:rPr>
              <a:t>4 - Node Star 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D9CE2F1-75C0-4AC3-9E2F-C9535496ACFF}"/>
              </a:ext>
            </a:extLst>
          </p:cNvPr>
          <p:cNvGrpSpPr>
            <a:grpSpLocks noChangeAspect="1"/>
          </p:cNvGrpSpPr>
          <p:nvPr/>
        </p:nvGrpSpPr>
        <p:grpSpPr>
          <a:xfrm>
            <a:off x="1555364" y="2659381"/>
            <a:ext cx="832104" cy="832104"/>
            <a:chOff x="2316163" y="4175125"/>
            <a:chExt cx="522288" cy="522288"/>
          </a:xfrm>
          <a:solidFill>
            <a:srgbClr val="FFFFFF"/>
          </a:solidFill>
        </p:grpSpPr>
        <p:sp>
          <p:nvSpPr>
            <p:cNvPr id="89" name="Freeform 38">
              <a:extLst>
                <a:ext uri="{FF2B5EF4-FFF2-40B4-BE49-F238E27FC236}">
                  <a16:creationId xmlns:a16="http://schemas.microsoft.com/office/drawing/2014/main" id="{4AED8366-B2BC-4A9C-B7B0-1A9A37E340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6163" y="4175125"/>
              <a:ext cx="522288" cy="522288"/>
            </a:xfrm>
            <a:custGeom>
              <a:avLst/>
              <a:gdLst>
                <a:gd name="T0" fmla="*/ 312 w 657"/>
                <a:gd name="T1" fmla="*/ 657 h 657"/>
                <a:gd name="T2" fmla="*/ 262 w 657"/>
                <a:gd name="T3" fmla="*/ 650 h 657"/>
                <a:gd name="T4" fmla="*/ 200 w 657"/>
                <a:gd name="T5" fmla="*/ 632 h 657"/>
                <a:gd name="T6" fmla="*/ 120 w 657"/>
                <a:gd name="T7" fmla="*/ 582 h 657"/>
                <a:gd name="T8" fmla="*/ 55 w 657"/>
                <a:gd name="T9" fmla="*/ 512 h 657"/>
                <a:gd name="T10" fmla="*/ 15 w 657"/>
                <a:gd name="T11" fmla="*/ 426 h 657"/>
                <a:gd name="T12" fmla="*/ 3 w 657"/>
                <a:gd name="T13" fmla="*/ 379 h 657"/>
                <a:gd name="T14" fmla="*/ 0 w 657"/>
                <a:gd name="T15" fmla="*/ 329 h 657"/>
                <a:gd name="T16" fmla="*/ 2 w 657"/>
                <a:gd name="T17" fmla="*/ 296 h 657"/>
                <a:gd name="T18" fmla="*/ 10 w 657"/>
                <a:gd name="T19" fmla="*/ 246 h 657"/>
                <a:gd name="T20" fmla="*/ 39 w 657"/>
                <a:gd name="T21" fmla="*/ 172 h 657"/>
                <a:gd name="T22" fmla="*/ 96 w 657"/>
                <a:gd name="T23" fmla="*/ 97 h 657"/>
                <a:gd name="T24" fmla="*/ 172 w 657"/>
                <a:gd name="T25" fmla="*/ 39 h 657"/>
                <a:gd name="T26" fmla="*/ 246 w 657"/>
                <a:gd name="T27" fmla="*/ 10 h 657"/>
                <a:gd name="T28" fmla="*/ 294 w 657"/>
                <a:gd name="T29" fmla="*/ 2 h 657"/>
                <a:gd name="T30" fmla="*/ 328 w 657"/>
                <a:gd name="T31" fmla="*/ 0 h 657"/>
                <a:gd name="T32" fmla="*/ 379 w 657"/>
                <a:gd name="T33" fmla="*/ 4 h 657"/>
                <a:gd name="T34" fmla="*/ 426 w 657"/>
                <a:gd name="T35" fmla="*/ 15 h 657"/>
                <a:gd name="T36" fmla="*/ 512 w 657"/>
                <a:gd name="T37" fmla="*/ 57 h 657"/>
                <a:gd name="T38" fmla="*/ 582 w 657"/>
                <a:gd name="T39" fmla="*/ 120 h 657"/>
                <a:gd name="T40" fmla="*/ 632 w 657"/>
                <a:gd name="T41" fmla="*/ 200 h 657"/>
                <a:gd name="T42" fmla="*/ 650 w 657"/>
                <a:gd name="T43" fmla="*/ 262 h 657"/>
                <a:gd name="T44" fmla="*/ 657 w 657"/>
                <a:gd name="T45" fmla="*/ 312 h 657"/>
                <a:gd name="T46" fmla="*/ 657 w 657"/>
                <a:gd name="T47" fmla="*/ 346 h 657"/>
                <a:gd name="T48" fmla="*/ 650 w 657"/>
                <a:gd name="T49" fmla="*/ 395 h 657"/>
                <a:gd name="T50" fmla="*/ 632 w 657"/>
                <a:gd name="T51" fmla="*/ 457 h 657"/>
                <a:gd name="T52" fmla="*/ 582 w 657"/>
                <a:gd name="T53" fmla="*/ 538 h 657"/>
                <a:gd name="T54" fmla="*/ 512 w 657"/>
                <a:gd name="T55" fmla="*/ 601 h 657"/>
                <a:gd name="T56" fmla="*/ 426 w 657"/>
                <a:gd name="T57" fmla="*/ 642 h 657"/>
                <a:gd name="T58" fmla="*/ 379 w 657"/>
                <a:gd name="T59" fmla="*/ 653 h 657"/>
                <a:gd name="T60" fmla="*/ 328 w 657"/>
                <a:gd name="T61" fmla="*/ 657 h 657"/>
                <a:gd name="T62" fmla="*/ 328 w 657"/>
                <a:gd name="T63" fmla="*/ 38 h 657"/>
                <a:gd name="T64" fmla="*/ 242 w 657"/>
                <a:gd name="T65" fmla="*/ 51 h 657"/>
                <a:gd name="T66" fmla="*/ 166 w 657"/>
                <a:gd name="T67" fmla="*/ 88 h 657"/>
                <a:gd name="T68" fmla="*/ 104 w 657"/>
                <a:gd name="T69" fmla="*/ 144 h 657"/>
                <a:gd name="T70" fmla="*/ 61 w 657"/>
                <a:gd name="T71" fmla="*/ 215 h 657"/>
                <a:gd name="T72" fmla="*/ 39 w 657"/>
                <a:gd name="T73" fmla="*/ 298 h 657"/>
                <a:gd name="T74" fmla="*/ 39 w 657"/>
                <a:gd name="T75" fmla="*/ 359 h 657"/>
                <a:gd name="T76" fmla="*/ 61 w 657"/>
                <a:gd name="T77" fmla="*/ 442 h 657"/>
                <a:gd name="T78" fmla="*/ 104 w 657"/>
                <a:gd name="T79" fmla="*/ 513 h 657"/>
                <a:gd name="T80" fmla="*/ 166 w 657"/>
                <a:gd name="T81" fmla="*/ 570 h 657"/>
                <a:gd name="T82" fmla="*/ 242 w 657"/>
                <a:gd name="T83" fmla="*/ 607 h 657"/>
                <a:gd name="T84" fmla="*/ 328 w 657"/>
                <a:gd name="T85" fmla="*/ 620 h 657"/>
                <a:gd name="T86" fmla="*/ 387 w 657"/>
                <a:gd name="T87" fmla="*/ 614 h 657"/>
                <a:gd name="T88" fmla="*/ 468 w 657"/>
                <a:gd name="T89" fmla="*/ 585 h 657"/>
                <a:gd name="T90" fmla="*/ 535 w 657"/>
                <a:gd name="T91" fmla="*/ 535 h 657"/>
                <a:gd name="T92" fmla="*/ 585 w 657"/>
                <a:gd name="T93" fmla="*/ 468 h 657"/>
                <a:gd name="T94" fmla="*/ 614 w 657"/>
                <a:gd name="T95" fmla="*/ 387 h 657"/>
                <a:gd name="T96" fmla="*/ 620 w 657"/>
                <a:gd name="T97" fmla="*/ 329 h 657"/>
                <a:gd name="T98" fmla="*/ 606 w 657"/>
                <a:gd name="T99" fmla="*/ 242 h 657"/>
                <a:gd name="T100" fmla="*/ 570 w 657"/>
                <a:gd name="T101" fmla="*/ 166 h 657"/>
                <a:gd name="T102" fmla="*/ 513 w 657"/>
                <a:gd name="T103" fmla="*/ 104 h 657"/>
                <a:gd name="T104" fmla="*/ 442 w 657"/>
                <a:gd name="T105" fmla="*/ 61 h 657"/>
                <a:gd name="T106" fmla="*/ 358 w 657"/>
                <a:gd name="T107" fmla="*/ 39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7" h="657">
                  <a:moveTo>
                    <a:pt x="328" y="657"/>
                  </a:moveTo>
                  <a:lnTo>
                    <a:pt x="328" y="657"/>
                  </a:lnTo>
                  <a:lnTo>
                    <a:pt x="312" y="657"/>
                  </a:lnTo>
                  <a:lnTo>
                    <a:pt x="294" y="656"/>
                  </a:lnTo>
                  <a:lnTo>
                    <a:pt x="278" y="653"/>
                  </a:lnTo>
                  <a:lnTo>
                    <a:pt x="262" y="650"/>
                  </a:lnTo>
                  <a:lnTo>
                    <a:pt x="246" y="648"/>
                  </a:lnTo>
                  <a:lnTo>
                    <a:pt x="231" y="642"/>
                  </a:lnTo>
                  <a:lnTo>
                    <a:pt x="200" y="632"/>
                  </a:lnTo>
                  <a:lnTo>
                    <a:pt x="172" y="618"/>
                  </a:lnTo>
                  <a:lnTo>
                    <a:pt x="145" y="601"/>
                  </a:lnTo>
                  <a:lnTo>
                    <a:pt x="120" y="582"/>
                  </a:lnTo>
                  <a:lnTo>
                    <a:pt x="96" y="562"/>
                  </a:lnTo>
                  <a:lnTo>
                    <a:pt x="76" y="538"/>
                  </a:lnTo>
                  <a:lnTo>
                    <a:pt x="55" y="512"/>
                  </a:lnTo>
                  <a:lnTo>
                    <a:pt x="39" y="485"/>
                  </a:lnTo>
                  <a:lnTo>
                    <a:pt x="26" y="457"/>
                  </a:lnTo>
                  <a:lnTo>
                    <a:pt x="15" y="426"/>
                  </a:lnTo>
                  <a:lnTo>
                    <a:pt x="10" y="411"/>
                  </a:lnTo>
                  <a:lnTo>
                    <a:pt x="7" y="395"/>
                  </a:lnTo>
                  <a:lnTo>
                    <a:pt x="3" y="379"/>
                  </a:lnTo>
                  <a:lnTo>
                    <a:pt x="2" y="362"/>
                  </a:lnTo>
                  <a:lnTo>
                    <a:pt x="0" y="346"/>
                  </a:lnTo>
                  <a:lnTo>
                    <a:pt x="0" y="329"/>
                  </a:lnTo>
                  <a:lnTo>
                    <a:pt x="0" y="329"/>
                  </a:lnTo>
                  <a:lnTo>
                    <a:pt x="0" y="312"/>
                  </a:lnTo>
                  <a:lnTo>
                    <a:pt x="2" y="296"/>
                  </a:lnTo>
                  <a:lnTo>
                    <a:pt x="3" y="278"/>
                  </a:lnTo>
                  <a:lnTo>
                    <a:pt x="7" y="262"/>
                  </a:lnTo>
                  <a:lnTo>
                    <a:pt x="10" y="246"/>
                  </a:lnTo>
                  <a:lnTo>
                    <a:pt x="15" y="231"/>
                  </a:lnTo>
                  <a:lnTo>
                    <a:pt x="26" y="200"/>
                  </a:lnTo>
                  <a:lnTo>
                    <a:pt x="39" y="172"/>
                  </a:lnTo>
                  <a:lnTo>
                    <a:pt x="55" y="145"/>
                  </a:lnTo>
                  <a:lnTo>
                    <a:pt x="76" y="120"/>
                  </a:lnTo>
                  <a:lnTo>
                    <a:pt x="96" y="97"/>
                  </a:lnTo>
                  <a:lnTo>
                    <a:pt x="120" y="76"/>
                  </a:lnTo>
                  <a:lnTo>
                    <a:pt x="145" y="57"/>
                  </a:lnTo>
                  <a:lnTo>
                    <a:pt x="172" y="39"/>
                  </a:lnTo>
                  <a:lnTo>
                    <a:pt x="200" y="26"/>
                  </a:lnTo>
                  <a:lnTo>
                    <a:pt x="231" y="15"/>
                  </a:lnTo>
                  <a:lnTo>
                    <a:pt x="246" y="10"/>
                  </a:lnTo>
                  <a:lnTo>
                    <a:pt x="262" y="7"/>
                  </a:lnTo>
                  <a:lnTo>
                    <a:pt x="278" y="4"/>
                  </a:lnTo>
                  <a:lnTo>
                    <a:pt x="294" y="2"/>
                  </a:lnTo>
                  <a:lnTo>
                    <a:pt x="312" y="0"/>
                  </a:lnTo>
                  <a:lnTo>
                    <a:pt x="328" y="0"/>
                  </a:lnTo>
                  <a:lnTo>
                    <a:pt x="328" y="0"/>
                  </a:lnTo>
                  <a:lnTo>
                    <a:pt x="346" y="0"/>
                  </a:lnTo>
                  <a:lnTo>
                    <a:pt x="362" y="2"/>
                  </a:lnTo>
                  <a:lnTo>
                    <a:pt x="379" y="4"/>
                  </a:lnTo>
                  <a:lnTo>
                    <a:pt x="395" y="7"/>
                  </a:lnTo>
                  <a:lnTo>
                    <a:pt x="410" y="10"/>
                  </a:lnTo>
                  <a:lnTo>
                    <a:pt x="426" y="15"/>
                  </a:lnTo>
                  <a:lnTo>
                    <a:pt x="457" y="26"/>
                  </a:lnTo>
                  <a:lnTo>
                    <a:pt x="485" y="39"/>
                  </a:lnTo>
                  <a:lnTo>
                    <a:pt x="512" y="57"/>
                  </a:lnTo>
                  <a:lnTo>
                    <a:pt x="538" y="76"/>
                  </a:lnTo>
                  <a:lnTo>
                    <a:pt x="560" y="97"/>
                  </a:lnTo>
                  <a:lnTo>
                    <a:pt x="582" y="120"/>
                  </a:lnTo>
                  <a:lnTo>
                    <a:pt x="601" y="145"/>
                  </a:lnTo>
                  <a:lnTo>
                    <a:pt x="618" y="172"/>
                  </a:lnTo>
                  <a:lnTo>
                    <a:pt x="632" y="200"/>
                  </a:lnTo>
                  <a:lnTo>
                    <a:pt x="642" y="231"/>
                  </a:lnTo>
                  <a:lnTo>
                    <a:pt x="646" y="246"/>
                  </a:lnTo>
                  <a:lnTo>
                    <a:pt x="650" y="262"/>
                  </a:lnTo>
                  <a:lnTo>
                    <a:pt x="653" y="278"/>
                  </a:lnTo>
                  <a:lnTo>
                    <a:pt x="656" y="296"/>
                  </a:lnTo>
                  <a:lnTo>
                    <a:pt x="657" y="312"/>
                  </a:lnTo>
                  <a:lnTo>
                    <a:pt x="657" y="329"/>
                  </a:lnTo>
                  <a:lnTo>
                    <a:pt x="657" y="329"/>
                  </a:lnTo>
                  <a:lnTo>
                    <a:pt x="657" y="346"/>
                  </a:lnTo>
                  <a:lnTo>
                    <a:pt x="656" y="362"/>
                  </a:lnTo>
                  <a:lnTo>
                    <a:pt x="653" y="379"/>
                  </a:lnTo>
                  <a:lnTo>
                    <a:pt x="650" y="395"/>
                  </a:lnTo>
                  <a:lnTo>
                    <a:pt x="646" y="411"/>
                  </a:lnTo>
                  <a:lnTo>
                    <a:pt x="642" y="426"/>
                  </a:lnTo>
                  <a:lnTo>
                    <a:pt x="632" y="457"/>
                  </a:lnTo>
                  <a:lnTo>
                    <a:pt x="618" y="485"/>
                  </a:lnTo>
                  <a:lnTo>
                    <a:pt x="601" y="512"/>
                  </a:lnTo>
                  <a:lnTo>
                    <a:pt x="582" y="538"/>
                  </a:lnTo>
                  <a:lnTo>
                    <a:pt x="560" y="562"/>
                  </a:lnTo>
                  <a:lnTo>
                    <a:pt x="538" y="582"/>
                  </a:lnTo>
                  <a:lnTo>
                    <a:pt x="512" y="601"/>
                  </a:lnTo>
                  <a:lnTo>
                    <a:pt x="485" y="618"/>
                  </a:lnTo>
                  <a:lnTo>
                    <a:pt x="457" y="632"/>
                  </a:lnTo>
                  <a:lnTo>
                    <a:pt x="426" y="642"/>
                  </a:lnTo>
                  <a:lnTo>
                    <a:pt x="410" y="648"/>
                  </a:lnTo>
                  <a:lnTo>
                    <a:pt x="395" y="650"/>
                  </a:lnTo>
                  <a:lnTo>
                    <a:pt x="379" y="653"/>
                  </a:lnTo>
                  <a:lnTo>
                    <a:pt x="362" y="656"/>
                  </a:lnTo>
                  <a:lnTo>
                    <a:pt x="346" y="657"/>
                  </a:lnTo>
                  <a:lnTo>
                    <a:pt x="328" y="657"/>
                  </a:lnTo>
                  <a:lnTo>
                    <a:pt x="328" y="657"/>
                  </a:lnTo>
                  <a:close/>
                  <a:moveTo>
                    <a:pt x="328" y="38"/>
                  </a:moveTo>
                  <a:lnTo>
                    <a:pt x="328" y="38"/>
                  </a:lnTo>
                  <a:lnTo>
                    <a:pt x="299" y="39"/>
                  </a:lnTo>
                  <a:lnTo>
                    <a:pt x="270" y="43"/>
                  </a:lnTo>
                  <a:lnTo>
                    <a:pt x="242" y="51"/>
                  </a:lnTo>
                  <a:lnTo>
                    <a:pt x="215" y="61"/>
                  </a:lnTo>
                  <a:lnTo>
                    <a:pt x="190" y="73"/>
                  </a:lnTo>
                  <a:lnTo>
                    <a:pt x="166" y="88"/>
                  </a:lnTo>
                  <a:lnTo>
                    <a:pt x="144" y="104"/>
                  </a:lnTo>
                  <a:lnTo>
                    <a:pt x="123" y="123"/>
                  </a:lnTo>
                  <a:lnTo>
                    <a:pt x="104" y="144"/>
                  </a:lnTo>
                  <a:lnTo>
                    <a:pt x="88" y="166"/>
                  </a:lnTo>
                  <a:lnTo>
                    <a:pt x="73" y="190"/>
                  </a:lnTo>
                  <a:lnTo>
                    <a:pt x="61" y="215"/>
                  </a:lnTo>
                  <a:lnTo>
                    <a:pt x="50" y="242"/>
                  </a:lnTo>
                  <a:lnTo>
                    <a:pt x="43" y="270"/>
                  </a:lnTo>
                  <a:lnTo>
                    <a:pt x="39" y="298"/>
                  </a:lnTo>
                  <a:lnTo>
                    <a:pt x="38" y="329"/>
                  </a:lnTo>
                  <a:lnTo>
                    <a:pt x="38" y="329"/>
                  </a:lnTo>
                  <a:lnTo>
                    <a:pt x="39" y="359"/>
                  </a:lnTo>
                  <a:lnTo>
                    <a:pt x="43" y="387"/>
                  </a:lnTo>
                  <a:lnTo>
                    <a:pt x="50" y="415"/>
                  </a:lnTo>
                  <a:lnTo>
                    <a:pt x="61" y="442"/>
                  </a:lnTo>
                  <a:lnTo>
                    <a:pt x="73" y="468"/>
                  </a:lnTo>
                  <a:lnTo>
                    <a:pt x="88" y="492"/>
                  </a:lnTo>
                  <a:lnTo>
                    <a:pt x="104" y="513"/>
                  </a:lnTo>
                  <a:lnTo>
                    <a:pt x="123" y="535"/>
                  </a:lnTo>
                  <a:lnTo>
                    <a:pt x="144" y="554"/>
                  </a:lnTo>
                  <a:lnTo>
                    <a:pt x="166" y="570"/>
                  </a:lnTo>
                  <a:lnTo>
                    <a:pt x="190" y="585"/>
                  </a:lnTo>
                  <a:lnTo>
                    <a:pt x="215" y="597"/>
                  </a:lnTo>
                  <a:lnTo>
                    <a:pt x="242" y="607"/>
                  </a:lnTo>
                  <a:lnTo>
                    <a:pt x="270" y="614"/>
                  </a:lnTo>
                  <a:lnTo>
                    <a:pt x="299" y="618"/>
                  </a:lnTo>
                  <a:lnTo>
                    <a:pt x="328" y="620"/>
                  </a:lnTo>
                  <a:lnTo>
                    <a:pt x="328" y="620"/>
                  </a:lnTo>
                  <a:lnTo>
                    <a:pt x="358" y="618"/>
                  </a:lnTo>
                  <a:lnTo>
                    <a:pt x="387" y="614"/>
                  </a:lnTo>
                  <a:lnTo>
                    <a:pt x="415" y="607"/>
                  </a:lnTo>
                  <a:lnTo>
                    <a:pt x="442" y="597"/>
                  </a:lnTo>
                  <a:lnTo>
                    <a:pt x="468" y="585"/>
                  </a:lnTo>
                  <a:lnTo>
                    <a:pt x="491" y="570"/>
                  </a:lnTo>
                  <a:lnTo>
                    <a:pt x="513" y="554"/>
                  </a:lnTo>
                  <a:lnTo>
                    <a:pt x="535" y="535"/>
                  </a:lnTo>
                  <a:lnTo>
                    <a:pt x="554" y="513"/>
                  </a:lnTo>
                  <a:lnTo>
                    <a:pt x="570" y="492"/>
                  </a:lnTo>
                  <a:lnTo>
                    <a:pt x="585" y="468"/>
                  </a:lnTo>
                  <a:lnTo>
                    <a:pt x="597" y="442"/>
                  </a:lnTo>
                  <a:lnTo>
                    <a:pt x="606" y="415"/>
                  </a:lnTo>
                  <a:lnTo>
                    <a:pt x="614" y="387"/>
                  </a:lnTo>
                  <a:lnTo>
                    <a:pt x="618" y="359"/>
                  </a:lnTo>
                  <a:lnTo>
                    <a:pt x="620" y="329"/>
                  </a:lnTo>
                  <a:lnTo>
                    <a:pt x="620" y="329"/>
                  </a:lnTo>
                  <a:lnTo>
                    <a:pt x="618" y="298"/>
                  </a:lnTo>
                  <a:lnTo>
                    <a:pt x="614" y="270"/>
                  </a:lnTo>
                  <a:lnTo>
                    <a:pt x="606" y="242"/>
                  </a:lnTo>
                  <a:lnTo>
                    <a:pt x="597" y="215"/>
                  </a:lnTo>
                  <a:lnTo>
                    <a:pt x="585" y="190"/>
                  </a:lnTo>
                  <a:lnTo>
                    <a:pt x="570" y="166"/>
                  </a:lnTo>
                  <a:lnTo>
                    <a:pt x="554" y="144"/>
                  </a:lnTo>
                  <a:lnTo>
                    <a:pt x="535" y="123"/>
                  </a:lnTo>
                  <a:lnTo>
                    <a:pt x="513" y="104"/>
                  </a:lnTo>
                  <a:lnTo>
                    <a:pt x="491" y="88"/>
                  </a:lnTo>
                  <a:lnTo>
                    <a:pt x="468" y="73"/>
                  </a:lnTo>
                  <a:lnTo>
                    <a:pt x="442" y="61"/>
                  </a:lnTo>
                  <a:lnTo>
                    <a:pt x="415" y="51"/>
                  </a:lnTo>
                  <a:lnTo>
                    <a:pt x="387" y="43"/>
                  </a:lnTo>
                  <a:lnTo>
                    <a:pt x="358" y="39"/>
                  </a:lnTo>
                  <a:lnTo>
                    <a:pt x="328" y="38"/>
                  </a:lnTo>
                  <a:lnTo>
                    <a:pt x="32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90" name="Freeform 161">
              <a:extLst>
                <a:ext uri="{FF2B5EF4-FFF2-40B4-BE49-F238E27FC236}">
                  <a16:creationId xmlns:a16="http://schemas.microsoft.com/office/drawing/2014/main" id="{A488F848-578F-408A-B306-39099F49F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7926" y="4430713"/>
              <a:ext cx="33338" cy="14288"/>
            </a:xfrm>
            <a:custGeom>
              <a:avLst/>
              <a:gdLst>
                <a:gd name="T0" fmla="*/ 32 w 42"/>
                <a:gd name="T1" fmla="*/ 0 h 19"/>
                <a:gd name="T2" fmla="*/ 9 w 42"/>
                <a:gd name="T3" fmla="*/ 0 h 19"/>
                <a:gd name="T4" fmla="*/ 9 w 42"/>
                <a:gd name="T5" fmla="*/ 0 h 19"/>
                <a:gd name="T6" fmla="*/ 7 w 42"/>
                <a:gd name="T7" fmla="*/ 0 h 19"/>
                <a:gd name="T8" fmla="*/ 3 w 42"/>
                <a:gd name="T9" fmla="*/ 3 h 19"/>
                <a:gd name="T10" fmla="*/ 1 w 42"/>
                <a:gd name="T11" fmla="*/ 6 h 19"/>
                <a:gd name="T12" fmla="*/ 0 w 42"/>
                <a:gd name="T13" fmla="*/ 10 h 19"/>
                <a:gd name="T14" fmla="*/ 0 w 42"/>
                <a:gd name="T15" fmla="*/ 10 h 19"/>
                <a:gd name="T16" fmla="*/ 1 w 42"/>
                <a:gd name="T17" fmla="*/ 12 h 19"/>
                <a:gd name="T18" fmla="*/ 3 w 42"/>
                <a:gd name="T19" fmla="*/ 16 h 19"/>
                <a:gd name="T20" fmla="*/ 7 w 42"/>
                <a:gd name="T21" fmla="*/ 18 h 19"/>
                <a:gd name="T22" fmla="*/ 9 w 42"/>
                <a:gd name="T23" fmla="*/ 19 h 19"/>
                <a:gd name="T24" fmla="*/ 32 w 42"/>
                <a:gd name="T25" fmla="*/ 19 h 19"/>
                <a:gd name="T26" fmla="*/ 32 w 42"/>
                <a:gd name="T27" fmla="*/ 19 h 19"/>
                <a:gd name="T28" fmla="*/ 35 w 42"/>
                <a:gd name="T29" fmla="*/ 18 h 19"/>
                <a:gd name="T30" fmla="*/ 39 w 42"/>
                <a:gd name="T31" fmla="*/ 16 h 19"/>
                <a:gd name="T32" fmla="*/ 40 w 42"/>
                <a:gd name="T33" fmla="*/ 12 h 19"/>
                <a:gd name="T34" fmla="*/ 42 w 42"/>
                <a:gd name="T35" fmla="*/ 10 h 19"/>
                <a:gd name="T36" fmla="*/ 42 w 42"/>
                <a:gd name="T37" fmla="*/ 10 h 19"/>
                <a:gd name="T38" fmla="*/ 40 w 42"/>
                <a:gd name="T39" fmla="*/ 6 h 19"/>
                <a:gd name="T40" fmla="*/ 39 w 42"/>
                <a:gd name="T41" fmla="*/ 3 h 19"/>
                <a:gd name="T42" fmla="*/ 35 w 42"/>
                <a:gd name="T43" fmla="*/ 0 h 19"/>
                <a:gd name="T44" fmla="*/ 32 w 42"/>
                <a:gd name="T45" fmla="*/ 0 h 19"/>
                <a:gd name="T46" fmla="*/ 32 w 42"/>
                <a:gd name="T4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" h="19">
                  <a:moveTo>
                    <a:pt x="32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2"/>
                  </a:lnTo>
                  <a:lnTo>
                    <a:pt x="3" y="16"/>
                  </a:lnTo>
                  <a:lnTo>
                    <a:pt x="7" y="18"/>
                  </a:lnTo>
                  <a:lnTo>
                    <a:pt x="9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5" y="18"/>
                  </a:lnTo>
                  <a:lnTo>
                    <a:pt x="39" y="16"/>
                  </a:lnTo>
                  <a:lnTo>
                    <a:pt x="40" y="1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0" y="6"/>
                  </a:lnTo>
                  <a:lnTo>
                    <a:pt x="39" y="3"/>
                  </a:lnTo>
                  <a:lnTo>
                    <a:pt x="35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91" name="Freeform 162">
              <a:extLst>
                <a:ext uri="{FF2B5EF4-FFF2-40B4-BE49-F238E27FC236}">
                  <a16:creationId xmlns:a16="http://schemas.microsoft.com/office/drawing/2014/main" id="{5E9F3CB7-3F3F-450A-8AAA-DF36ACB64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438" y="4344988"/>
              <a:ext cx="26988" cy="26988"/>
            </a:xfrm>
            <a:custGeom>
              <a:avLst/>
              <a:gdLst>
                <a:gd name="T0" fmla="*/ 32 w 35"/>
                <a:gd name="T1" fmla="*/ 31 h 33"/>
                <a:gd name="T2" fmla="*/ 32 w 35"/>
                <a:gd name="T3" fmla="*/ 31 h 33"/>
                <a:gd name="T4" fmla="*/ 34 w 35"/>
                <a:gd name="T5" fmla="*/ 28 h 33"/>
                <a:gd name="T6" fmla="*/ 35 w 35"/>
                <a:gd name="T7" fmla="*/ 24 h 33"/>
                <a:gd name="T8" fmla="*/ 35 w 35"/>
                <a:gd name="T9" fmla="*/ 24 h 33"/>
                <a:gd name="T10" fmla="*/ 34 w 35"/>
                <a:gd name="T11" fmla="*/ 20 h 33"/>
                <a:gd name="T12" fmla="*/ 32 w 35"/>
                <a:gd name="T13" fmla="*/ 17 h 33"/>
                <a:gd name="T14" fmla="*/ 16 w 35"/>
                <a:gd name="T15" fmla="*/ 3 h 33"/>
                <a:gd name="T16" fmla="*/ 16 w 35"/>
                <a:gd name="T17" fmla="*/ 3 h 33"/>
                <a:gd name="T18" fmla="*/ 14 w 35"/>
                <a:gd name="T19" fmla="*/ 0 h 33"/>
                <a:gd name="T20" fmla="*/ 11 w 35"/>
                <a:gd name="T21" fmla="*/ 0 h 33"/>
                <a:gd name="T22" fmla="*/ 7 w 35"/>
                <a:gd name="T23" fmla="*/ 0 h 33"/>
                <a:gd name="T24" fmla="*/ 4 w 35"/>
                <a:gd name="T25" fmla="*/ 3 h 33"/>
                <a:gd name="T26" fmla="*/ 4 w 35"/>
                <a:gd name="T27" fmla="*/ 3 h 33"/>
                <a:gd name="T28" fmla="*/ 2 w 35"/>
                <a:gd name="T29" fmla="*/ 5 h 33"/>
                <a:gd name="T30" fmla="*/ 0 w 35"/>
                <a:gd name="T31" fmla="*/ 9 h 33"/>
                <a:gd name="T32" fmla="*/ 2 w 35"/>
                <a:gd name="T33" fmla="*/ 12 h 33"/>
                <a:gd name="T34" fmla="*/ 4 w 35"/>
                <a:gd name="T35" fmla="*/ 16 h 33"/>
                <a:gd name="T36" fmla="*/ 19 w 35"/>
                <a:gd name="T37" fmla="*/ 31 h 33"/>
                <a:gd name="T38" fmla="*/ 19 w 35"/>
                <a:gd name="T39" fmla="*/ 31 h 33"/>
                <a:gd name="T40" fmla="*/ 19 w 35"/>
                <a:gd name="T41" fmla="*/ 31 h 33"/>
                <a:gd name="T42" fmla="*/ 22 w 35"/>
                <a:gd name="T43" fmla="*/ 33 h 33"/>
                <a:gd name="T44" fmla="*/ 26 w 35"/>
                <a:gd name="T45" fmla="*/ 33 h 33"/>
                <a:gd name="T46" fmla="*/ 26 w 35"/>
                <a:gd name="T47" fmla="*/ 33 h 33"/>
                <a:gd name="T48" fmla="*/ 30 w 35"/>
                <a:gd name="T49" fmla="*/ 33 h 33"/>
                <a:gd name="T50" fmla="*/ 32 w 35"/>
                <a:gd name="T51" fmla="*/ 31 h 33"/>
                <a:gd name="T52" fmla="*/ 32 w 35"/>
                <a:gd name="T53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" h="33">
                  <a:moveTo>
                    <a:pt x="32" y="31"/>
                  </a:moveTo>
                  <a:lnTo>
                    <a:pt x="32" y="31"/>
                  </a:lnTo>
                  <a:lnTo>
                    <a:pt x="34" y="28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4" y="20"/>
                  </a:lnTo>
                  <a:lnTo>
                    <a:pt x="32" y="17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5"/>
                  </a:lnTo>
                  <a:lnTo>
                    <a:pt x="0" y="9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22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2" y="31"/>
                  </a:lnTo>
                  <a:lnTo>
                    <a:pt x="32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92" name="Freeform 163">
              <a:extLst>
                <a:ext uri="{FF2B5EF4-FFF2-40B4-BE49-F238E27FC236}">
                  <a16:creationId xmlns:a16="http://schemas.microsoft.com/office/drawing/2014/main" id="{9CC17626-52D3-4A23-802E-266BD6BB1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576" y="4310063"/>
              <a:ext cx="15875" cy="31750"/>
            </a:xfrm>
            <a:custGeom>
              <a:avLst/>
              <a:gdLst>
                <a:gd name="T0" fmla="*/ 9 w 18"/>
                <a:gd name="T1" fmla="*/ 40 h 40"/>
                <a:gd name="T2" fmla="*/ 9 w 18"/>
                <a:gd name="T3" fmla="*/ 40 h 40"/>
                <a:gd name="T4" fmla="*/ 13 w 18"/>
                <a:gd name="T5" fmla="*/ 38 h 40"/>
                <a:gd name="T6" fmla="*/ 16 w 18"/>
                <a:gd name="T7" fmla="*/ 37 h 40"/>
                <a:gd name="T8" fmla="*/ 18 w 18"/>
                <a:gd name="T9" fmla="*/ 34 h 40"/>
                <a:gd name="T10" fmla="*/ 18 w 18"/>
                <a:gd name="T11" fmla="*/ 30 h 40"/>
                <a:gd name="T12" fmla="*/ 18 w 18"/>
                <a:gd name="T13" fmla="*/ 9 h 40"/>
                <a:gd name="T14" fmla="*/ 18 w 18"/>
                <a:gd name="T15" fmla="*/ 9 h 40"/>
                <a:gd name="T16" fmla="*/ 18 w 18"/>
                <a:gd name="T17" fmla="*/ 5 h 40"/>
                <a:gd name="T18" fmla="*/ 16 w 18"/>
                <a:gd name="T19" fmla="*/ 2 h 40"/>
                <a:gd name="T20" fmla="*/ 13 w 18"/>
                <a:gd name="T21" fmla="*/ 0 h 40"/>
                <a:gd name="T22" fmla="*/ 9 w 18"/>
                <a:gd name="T23" fmla="*/ 0 h 40"/>
                <a:gd name="T24" fmla="*/ 9 w 18"/>
                <a:gd name="T25" fmla="*/ 0 h 40"/>
                <a:gd name="T26" fmla="*/ 6 w 18"/>
                <a:gd name="T27" fmla="*/ 0 h 40"/>
                <a:gd name="T28" fmla="*/ 2 w 18"/>
                <a:gd name="T29" fmla="*/ 2 h 40"/>
                <a:gd name="T30" fmla="*/ 1 w 18"/>
                <a:gd name="T31" fmla="*/ 5 h 40"/>
                <a:gd name="T32" fmla="*/ 0 w 18"/>
                <a:gd name="T33" fmla="*/ 9 h 40"/>
                <a:gd name="T34" fmla="*/ 0 w 18"/>
                <a:gd name="T35" fmla="*/ 30 h 40"/>
                <a:gd name="T36" fmla="*/ 0 w 18"/>
                <a:gd name="T37" fmla="*/ 30 h 40"/>
                <a:gd name="T38" fmla="*/ 1 w 18"/>
                <a:gd name="T39" fmla="*/ 34 h 40"/>
                <a:gd name="T40" fmla="*/ 2 w 18"/>
                <a:gd name="T41" fmla="*/ 37 h 40"/>
                <a:gd name="T42" fmla="*/ 6 w 18"/>
                <a:gd name="T43" fmla="*/ 38 h 40"/>
                <a:gd name="T44" fmla="*/ 9 w 18"/>
                <a:gd name="T45" fmla="*/ 40 h 40"/>
                <a:gd name="T46" fmla="*/ 9 w 18"/>
                <a:gd name="T4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40">
                  <a:moveTo>
                    <a:pt x="9" y="40"/>
                  </a:moveTo>
                  <a:lnTo>
                    <a:pt x="9" y="40"/>
                  </a:lnTo>
                  <a:lnTo>
                    <a:pt x="13" y="38"/>
                  </a:lnTo>
                  <a:lnTo>
                    <a:pt x="16" y="37"/>
                  </a:lnTo>
                  <a:lnTo>
                    <a:pt x="18" y="34"/>
                  </a:lnTo>
                  <a:lnTo>
                    <a:pt x="18" y="30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5"/>
                  </a:lnTo>
                  <a:lnTo>
                    <a:pt x="16" y="2"/>
                  </a:lnTo>
                  <a:lnTo>
                    <a:pt x="13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1" y="5"/>
                  </a:lnTo>
                  <a:lnTo>
                    <a:pt x="0" y="9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34"/>
                  </a:lnTo>
                  <a:lnTo>
                    <a:pt x="2" y="37"/>
                  </a:lnTo>
                  <a:lnTo>
                    <a:pt x="6" y="38"/>
                  </a:lnTo>
                  <a:lnTo>
                    <a:pt x="9" y="40"/>
                  </a:lnTo>
                  <a:lnTo>
                    <a:pt x="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93" name="Freeform 164">
              <a:extLst>
                <a:ext uri="{FF2B5EF4-FFF2-40B4-BE49-F238E27FC236}">
                  <a16:creationId xmlns:a16="http://schemas.microsoft.com/office/drawing/2014/main" id="{A20E6FB6-5810-4D35-B167-C8B77D52AA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3188" y="4344988"/>
              <a:ext cx="25400" cy="26988"/>
            </a:xfrm>
            <a:custGeom>
              <a:avLst/>
              <a:gdLst>
                <a:gd name="T0" fmla="*/ 18 w 34"/>
                <a:gd name="T1" fmla="*/ 3 h 33"/>
                <a:gd name="T2" fmla="*/ 3 w 34"/>
                <a:gd name="T3" fmla="*/ 17 h 33"/>
                <a:gd name="T4" fmla="*/ 3 w 34"/>
                <a:gd name="T5" fmla="*/ 17 h 33"/>
                <a:gd name="T6" fmla="*/ 0 w 34"/>
                <a:gd name="T7" fmla="*/ 20 h 33"/>
                <a:gd name="T8" fmla="*/ 0 w 34"/>
                <a:gd name="T9" fmla="*/ 24 h 33"/>
                <a:gd name="T10" fmla="*/ 0 w 34"/>
                <a:gd name="T11" fmla="*/ 24 h 33"/>
                <a:gd name="T12" fmla="*/ 0 w 34"/>
                <a:gd name="T13" fmla="*/ 28 h 33"/>
                <a:gd name="T14" fmla="*/ 3 w 34"/>
                <a:gd name="T15" fmla="*/ 31 h 33"/>
                <a:gd name="T16" fmla="*/ 3 w 34"/>
                <a:gd name="T17" fmla="*/ 31 h 33"/>
                <a:gd name="T18" fmla="*/ 6 w 34"/>
                <a:gd name="T19" fmla="*/ 33 h 33"/>
                <a:gd name="T20" fmla="*/ 10 w 34"/>
                <a:gd name="T21" fmla="*/ 33 h 33"/>
                <a:gd name="T22" fmla="*/ 10 w 34"/>
                <a:gd name="T23" fmla="*/ 33 h 33"/>
                <a:gd name="T24" fmla="*/ 12 w 34"/>
                <a:gd name="T25" fmla="*/ 33 h 33"/>
                <a:gd name="T26" fmla="*/ 16 w 34"/>
                <a:gd name="T27" fmla="*/ 31 h 33"/>
                <a:gd name="T28" fmla="*/ 31 w 34"/>
                <a:gd name="T29" fmla="*/ 16 h 33"/>
                <a:gd name="T30" fmla="*/ 31 w 34"/>
                <a:gd name="T31" fmla="*/ 16 h 33"/>
                <a:gd name="T32" fmla="*/ 34 w 34"/>
                <a:gd name="T33" fmla="*/ 12 h 33"/>
                <a:gd name="T34" fmla="*/ 34 w 34"/>
                <a:gd name="T35" fmla="*/ 9 h 33"/>
                <a:gd name="T36" fmla="*/ 34 w 34"/>
                <a:gd name="T37" fmla="*/ 5 h 33"/>
                <a:gd name="T38" fmla="*/ 31 w 34"/>
                <a:gd name="T39" fmla="*/ 3 h 33"/>
                <a:gd name="T40" fmla="*/ 31 w 34"/>
                <a:gd name="T41" fmla="*/ 3 h 33"/>
                <a:gd name="T42" fmla="*/ 29 w 34"/>
                <a:gd name="T43" fmla="*/ 0 h 33"/>
                <a:gd name="T44" fmla="*/ 25 w 34"/>
                <a:gd name="T45" fmla="*/ 0 h 33"/>
                <a:gd name="T46" fmla="*/ 22 w 34"/>
                <a:gd name="T47" fmla="*/ 0 h 33"/>
                <a:gd name="T48" fmla="*/ 18 w 34"/>
                <a:gd name="T49" fmla="*/ 3 h 33"/>
                <a:gd name="T50" fmla="*/ 18 w 34"/>
                <a:gd name="T5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" h="33">
                  <a:moveTo>
                    <a:pt x="18" y="3"/>
                  </a:moveTo>
                  <a:lnTo>
                    <a:pt x="3" y="17"/>
                  </a:lnTo>
                  <a:lnTo>
                    <a:pt x="3" y="17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6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2" y="33"/>
                  </a:lnTo>
                  <a:lnTo>
                    <a:pt x="16" y="31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4" y="12"/>
                  </a:lnTo>
                  <a:lnTo>
                    <a:pt x="34" y="9"/>
                  </a:lnTo>
                  <a:lnTo>
                    <a:pt x="34" y="5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29" y="0"/>
                  </a:lnTo>
                  <a:lnTo>
                    <a:pt x="25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94" name="Freeform 165">
              <a:extLst>
                <a:ext uri="{FF2B5EF4-FFF2-40B4-BE49-F238E27FC236}">
                  <a16:creationId xmlns:a16="http://schemas.microsoft.com/office/drawing/2014/main" id="{D236E29F-3745-439A-B431-B35075EAD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1763" y="4430713"/>
              <a:ext cx="33338" cy="14288"/>
            </a:xfrm>
            <a:custGeom>
              <a:avLst/>
              <a:gdLst>
                <a:gd name="T0" fmla="*/ 31 w 40"/>
                <a:gd name="T1" fmla="*/ 0 h 19"/>
                <a:gd name="T2" fmla="*/ 9 w 40"/>
                <a:gd name="T3" fmla="*/ 0 h 19"/>
                <a:gd name="T4" fmla="*/ 9 w 40"/>
                <a:gd name="T5" fmla="*/ 0 h 19"/>
                <a:gd name="T6" fmla="*/ 5 w 40"/>
                <a:gd name="T7" fmla="*/ 0 h 19"/>
                <a:gd name="T8" fmla="*/ 3 w 40"/>
                <a:gd name="T9" fmla="*/ 3 h 19"/>
                <a:gd name="T10" fmla="*/ 1 w 40"/>
                <a:gd name="T11" fmla="*/ 6 h 19"/>
                <a:gd name="T12" fmla="*/ 0 w 40"/>
                <a:gd name="T13" fmla="*/ 10 h 19"/>
                <a:gd name="T14" fmla="*/ 0 w 40"/>
                <a:gd name="T15" fmla="*/ 10 h 19"/>
                <a:gd name="T16" fmla="*/ 1 w 40"/>
                <a:gd name="T17" fmla="*/ 12 h 19"/>
                <a:gd name="T18" fmla="*/ 3 w 40"/>
                <a:gd name="T19" fmla="*/ 16 h 19"/>
                <a:gd name="T20" fmla="*/ 5 w 40"/>
                <a:gd name="T21" fmla="*/ 18 h 19"/>
                <a:gd name="T22" fmla="*/ 9 w 40"/>
                <a:gd name="T23" fmla="*/ 19 h 19"/>
                <a:gd name="T24" fmla="*/ 31 w 40"/>
                <a:gd name="T25" fmla="*/ 19 h 19"/>
                <a:gd name="T26" fmla="*/ 31 w 40"/>
                <a:gd name="T27" fmla="*/ 19 h 19"/>
                <a:gd name="T28" fmla="*/ 35 w 40"/>
                <a:gd name="T29" fmla="*/ 18 h 19"/>
                <a:gd name="T30" fmla="*/ 38 w 40"/>
                <a:gd name="T31" fmla="*/ 16 h 19"/>
                <a:gd name="T32" fmla="*/ 40 w 40"/>
                <a:gd name="T33" fmla="*/ 12 h 19"/>
                <a:gd name="T34" fmla="*/ 40 w 40"/>
                <a:gd name="T35" fmla="*/ 10 h 19"/>
                <a:gd name="T36" fmla="*/ 40 w 40"/>
                <a:gd name="T37" fmla="*/ 10 h 19"/>
                <a:gd name="T38" fmla="*/ 40 w 40"/>
                <a:gd name="T39" fmla="*/ 6 h 19"/>
                <a:gd name="T40" fmla="*/ 38 w 40"/>
                <a:gd name="T41" fmla="*/ 3 h 19"/>
                <a:gd name="T42" fmla="*/ 35 w 40"/>
                <a:gd name="T43" fmla="*/ 0 h 19"/>
                <a:gd name="T44" fmla="*/ 31 w 40"/>
                <a:gd name="T45" fmla="*/ 0 h 19"/>
                <a:gd name="T46" fmla="*/ 31 w 40"/>
                <a:gd name="T4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19">
                  <a:moveTo>
                    <a:pt x="31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2"/>
                  </a:lnTo>
                  <a:lnTo>
                    <a:pt x="3" y="16"/>
                  </a:lnTo>
                  <a:lnTo>
                    <a:pt x="5" y="18"/>
                  </a:lnTo>
                  <a:lnTo>
                    <a:pt x="9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5" y="18"/>
                  </a:lnTo>
                  <a:lnTo>
                    <a:pt x="38" y="16"/>
                  </a:lnTo>
                  <a:lnTo>
                    <a:pt x="40" y="12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40" y="6"/>
                  </a:lnTo>
                  <a:lnTo>
                    <a:pt x="38" y="3"/>
                  </a:lnTo>
                  <a:lnTo>
                    <a:pt x="35" y="0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95" name="Freeform 166">
              <a:extLst>
                <a:ext uri="{FF2B5EF4-FFF2-40B4-BE49-F238E27FC236}">
                  <a16:creationId xmlns:a16="http://schemas.microsoft.com/office/drawing/2014/main" id="{5D3C0977-5E99-4C8C-992B-9067E7E8B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3488" y="4364038"/>
              <a:ext cx="146050" cy="153988"/>
            </a:xfrm>
            <a:custGeom>
              <a:avLst/>
              <a:gdLst>
                <a:gd name="T0" fmla="*/ 91 w 184"/>
                <a:gd name="T1" fmla="*/ 0 h 195"/>
                <a:gd name="T2" fmla="*/ 74 w 184"/>
                <a:gd name="T3" fmla="*/ 1 h 195"/>
                <a:gd name="T4" fmla="*/ 56 w 184"/>
                <a:gd name="T5" fmla="*/ 7 h 195"/>
                <a:gd name="T6" fmla="*/ 40 w 184"/>
                <a:gd name="T7" fmla="*/ 16 h 195"/>
                <a:gd name="T8" fmla="*/ 27 w 184"/>
                <a:gd name="T9" fmla="*/ 27 h 195"/>
                <a:gd name="T10" fmla="*/ 16 w 184"/>
                <a:gd name="T11" fmla="*/ 40 h 195"/>
                <a:gd name="T12" fmla="*/ 6 w 184"/>
                <a:gd name="T13" fmla="*/ 56 h 195"/>
                <a:gd name="T14" fmla="*/ 1 w 184"/>
                <a:gd name="T15" fmla="*/ 74 h 195"/>
                <a:gd name="T16" fmla="*/ 0 w 184"/>
                <a:gd name="T17" fmla="*/ 93 h 195"/>
                <a:gd name="T18" fmla="*/ 1 w 184"/>
                <a:gd name="T19" fmla="*/ 106 h 195"/>
                <a:gd name="T20" fmla="*/ 8 w 184"/>
                <a:gd name="T21" fmla="*/ 130 h 195"/>
                <a:gd name="T22" fmla="*/ 23 w 184"/>
                <a:gd name="T23" fmla="*/ 152 h 195"/>
                <a:gd name="T24" fmla="*/ 41 w 184"/>
                <a:gd name="T25" fmla="*/ 169 h 195"/>
                <a:gd name="T26" fmla="*/ 53 w 184"/>
                <a:gd name="T27" fmla="*/ 189 h 195"/>
                <a:gd name="T28" fmla="*/ 53 w 184"/>
                <a:gd name="T29" fmla="*/ 192 h 195"/>
                <a:gd name="T30" fmla="*/ 57 w 184"/>
                <a:gd name="T31" fmla="*/ 195 h 195"/>
                <a:gd name="T32" fmla="*/ 125 w 184"/>
                <a:gd name="T33" fmla="*/ 195 h 195"/>
                <a:gd name="T34" fmla="*/ 126 w 184"/>
                <a:gd name="T35" fmla="*/ 195 h 195"/>
                <a:gd name="T36" fmla="*/ 129 w 184"/>
                <a:gd name="T37" fmla="*/ 192 h 195"/>
                <a:gd name="T38" fmla="*/ 130 w 184"/>
                <a:gd name="T39" fmla="*/ 176 h 195"/>
                <a:gd name="T40" fmla="*/ 141 w 184"/>
                <a:gd name="T41" fmla="*/ 169 h 195"/>
                <a:gd name="T42" fmla="*/ 161 w 184"/>
                <a:gd name="T43" fmla="*/ 152 h 195"/>
                <a:gd name="T44" fmla="*/ 176 w 184"/>
                <a:gd name="T45" fmla="*/ 130 h 195"/>
                <a:gd name="T46" fmla="*/ 182 w 184"/>
                <a:gd name="T47" fmla="*/ 106 h 195"/>
                <a:gd name="T48" fmla="*/ 184 w 184"/>
                <a:gd name="T49" fmla="*/ 93 h 195"/>
                <a:gd name="T50" fmla="*/ 181 w 184"/>
                <a:gd name="T51" fmla="*/ 74 h 195"/>
                <a:gd name="T52" fmla="*/ 176 w 184"/>
                <a:gd name="T53" fmla="*/ 56 h 195"/>
                <a:gd name="T54" fmla="*/ 168 w 184"/>
                <a:gd name="T55" fmla="*/ 40 h 195"/>
                <a:gd name="T56" fmla="*/ 157 w 184"/>
                <a:gd name="T57" fmla="*/ 27 h 195"/>
                <a:gd name="T58" fmla="*/ 143 w 184"/>
                <a:gd name="T59" fmla="*/ 16 h 195"/>
                <a:gd name="T60" fmla="*/ 127 w 184"/>
                <a:gd name="T61" fmla="*/ 7 h 195"/>
                <a:gd name="T62" fmla="*/ 110 w 184"/>
                <a:gd name="T63" fmla="*/ 1 h 195"/>
                <a:gd name="T64" fmla="*/ 91 w 184"/>
                <a:gd name="T6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4" h="195">
                  <a:moveTo>
                    <a:pt x="91" y="0"/>
                  </a:moveTo>
                  <a:lnTo>
                    <a:pt x="91" y="0"/>
                  </a:lnTo>
                  <a:lnTo>
                    <a:pt x="82" y="0"/>
                  </a:lnTo>
                  <a:lnTo>
                    <a:pt x="74" y="1"/>
                  </a:lnTo>
                  <a:lnTo>
                    <a:pt x="64" y="4"/>
                  </a:lnTo>
                  <a:lnTo>
                    <a:pt x="56" y="7"/>
                  </a:lnTo>
                  <a:lnTo>
                    <a:pt x="48" y="11"/>
                  </a:lnTo>
                  <a:lnTo>
                    <a:pt x="40" y="16"/>
                  </a:lnTo>
                  <a:lnTo>
                    <a:pt x="33" y="22"/>
                  </a:lnTo>
                  <a:lnTo>
                    <a:pt x="27" y="27"/>
                  </a:lnTo>
                  <a:lnTo>
                    <a:pt x="20" y="34"/>
                  </a:lnTo>
                  <a:lnTo>
                    <a:pt x="16" y="40"/>
                  </a:lnTo>
                  <a:lnTo>
                    <a:pt x="10" y="48"/>
                  </a:lnTo>
                  <a:lnTo>
                    <a:pt x="6" y="56"/>
                  </a:lnTo>
                  <a:lnTo>
                    <a:pt x="4" y="65"/>
                  </a:lnTo>
                  <a:lnTo>
                    <a:pt x="1" y="74"/>
                  </a:lnTo>
                  <a:lnTo>
                    <a:pt x="0" y="8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1" y="106"/>
                  </a:lnTo>
                  <a:lnTo>
                    <a:pt x="4" y="118"/>
                  </a:lnTo>
                  <a:lnTo>
                    <a:pt x="8" y="130"/>
                  </a:lnTo>
                  <a:lnTo>
                    <a:pt x="15" y="142"/>
                  </a:lnTo>
                  <a:lnTo>
                    <a:pt x="23" y="152"/>
                  </a:lnTo>
                  <a:lnTo>
                    <a:pt x="31" y="161"/>
                  </a:lnTo>
                  <a:lnTo>
                    <a:pt x="41" y="169"/>
                  </a:lnTo>
                  <a:lnTo>
                    <a:pt x="53" y="176"/>
                  </a:lnTo>
                  <a:lnTo>
                    <a:pt x="53" y="189"/>
                  </a:lnTo>
                  <a:lnTo>
                    <a:pt x="53" y="189"/>
                  </a:lnTo>
                  <a:lnTo>
                    <a:pt x="53" y="192"/>
                  </a:lnTo>
                  <a:lnTo>
                    <a:pt x="55" y="193"/>
                  </a:lnTo>
                  <a:lnTo>
                    <a:pt x="57" y="195"/>
                  </a:lnTo>
                  <a:lnTo>
                    <a:pt x="59" y="195"/>
                  </a:lnTo>
                  <a:lnTo>
                    <a:pt x="125" y="195"/>
                  </a:lnTo>
                  <a:lnTo>
                    <a:pt x="125" y="195"/>
                  </a:lnTo>
                  <a:lnTo>
                    <a:pt x="126" y="195"/>
                  </a:lnTo>
                  <a:lnTo>
                    <a:pt x="127" y="193"/>
                  </a:lnTo>
                  <a:lnTo>
                    <a:pt x="129" y="192"/>
                  </a:lnTo>
                  <a:lnTo>
                    <a:pt x="130" y="189"/>
                  </a:lnTo>
                  <a:lnTo>
                    <a:pt x="130" y="176"/>
                  </a:lnTo>
                  <a:lnTo>
                    <a:pt x="130" y="176"/>
                  </a:lnTo>
                  <a:lnTo>
                    <a:pt x="141" y="169"/>
                  </a:lnTo>
                  <a:lnTo>
                    <a:pt x="152" y="161"/>
                  </a:lnTo>
                  <a:lnTo>
                    <a:pt x="161" y="152"/>
                  </a:lnTo>
                  <a:lnTo>
                    <a:pt x="169" y="142"/>
                  </a:lnTo>
                  <a:lnTo>
                    <a:pt x="176" y="130"/>
                  </a:lnTo>
                  <a:lnTo>
                    <a:pt x="180" y="118"/>
                  </a:lnTo>
                  <a:lnTo>
                    <a:pt x="182" y="106"/>
                  </a:lnTo>
                  <a:lnTo>
                    <a:pt x="184" y="93"/>
                  </a:lnTo>
                  <a:lnTo>
                    <a:pt x="184" y="93"/>
                  </a:lnTo>
                  <a:lnTo>
                    <a:pt x="184" y="83"/>
                  </a:lnTo>
                  <a:lnTo>
                    <a:pt x="181" y="74"/>
                  </a:lnTo>
                  <a:lnTo>
                    <a:pt x="180" y="65"/>
                  </a:lnTo>
                  <a:lnTo>
                    <a:pt x="176" y="56"/>
                  </a:lnTo>
                  <a:lnTo>
                    <a:pt x="173" y="48"/>
                  </a:lnTo>
                  <a:lnTo>
                    <a:pt x="168" y="40"/>
                  </a:lnTo>
                  <a:lnTo>
                    <a:pt x="162" y="34"/>
                  </a:lnTo>
                  <a:lnTo>
                    <a:pt x="157" y="27"/>
                  </a:lnTo>
                  <a:lnTo>
                    <a:pt x="150" y="22"/>
                  </a:lnTo>
                  <a:lnTo>
                    <a:pt x="143" y="16"/>
                  </a:lnTo>
                  <a:lnTo>
                    <a:pt x="135" y="11"/>
                  </a:lnTo>
                  <a:lnTo>
                    <a:pt x="127" y="7"/>
                  </a:lnTo>
                  <a:lnTo>
                    <a:pt x="119" y="4"/>
                  </a:lnTo>
                  <a:lnTo>
                    <a:pt x="110" y="1"/>
                  </a:lnTo>
                  <a:lnTo>
                    <a:pt x="100" y="0"/>
                  </a:lnTo>
                  <a:lnTo>
                    <a:pt x="9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96" name="Freeform 167">
              <a:extLst>
                <a:ext uri="{FF2B5EF4-FFF2-40B4-BE49-F238E27FC236}">
                  <a16:creationId xmlns:a16="http://schemas.microsoft.com/office/drawing/2014/main" id="{CFA6D200-6C08-4DC2-9F98-686F76E8C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6351" y="4533900"/>
              <a:ext cx="61913" cy="9525"/>
            </a:xfrm>
            <a:custGeom>
              <a:avLst/>
              <a:gdLst>
                <a:gd name="T0" fmla="*/ 72 w 77"/>
                <a:gd name="T1" fmla="*/ 0 h 11"/>
                <a:gd name="T2" fmla="*/ 6 w 77"/>
                <a:gd name="T3" fmla="*/ 0 h 11"/>
                <a:gd name="T4" fmla="*/ 6 w 77"/>
                <a:gd name="T5" fmla="*/ 0 h 11"/>
                <a:gd name="T6" fmla="*/ 4 w 77"/>
                <a:gd name="T7" fmla="*/ 0 h 11"/>
                <a:gd name="T8" fmla="*/ 2 w 77"/>
                <a:gd name="T9" fmla="*/ 1 h 11"/>
                <a:gd name="T10" fmla="*/ 0 w 77"/>
                <a:gd name="T11" fmla="*/ 3 h 11"/>
                <a:gd name="T12" fmla="*/ 0 w 77"/>
                <a:gd name="T13" fmla="*/ 5 h 11"/>
                <a:gd name="T14" fmla="*/ 0 w 77"/>
                <a:gd name="T15" fmla="*/ 5 h 11"/>
                <a:gd name="T16" fmla="*/ 0 w 77"/>
                <a:gd name="T17" fmla="*/ 7 h 11"/>
                <a:gd name="T18" fmla="*/ 2 w 77"/>
                <a:gd name="T19" fmla="*/ 9 h 11"/>
                <a:gd name="T20" fmla="*/ 4 w 77"/>
                <a:gd name="T21" fmla="*/ 11 h 11"/>
                <a:gd name="T22" fmla="*/ 6 w 77"/>
                <a:gd name="T23" fmla="*/ 11 h 11"/>
                <a:gd name="T24" fmla="*/ 72 w 77"/>
                <a:gd name="T25" fmla="*/ 11 h 11"/>
                <a:gd name="T26" fmla="*/ 72 w 77"/>
                <a:gd name="T27" fmla="*/ 11 h 11"/>
                <a:gd name="T28" fmla="*/ 73 w 77"/>
                <a:gd name="T29" fmla="*/ 11 h 11"/>
                <a:gd name="T30" fmla="*/ 74 w 77"/>
                <a:gd name="T31" fmla="*/ 9 h 11"/>
                <a:gd name="T32" fmla="*/ 76 w 77"/>
                <a:gd name="T33" fmla="*/ 7 h 11"/>
                <a:gd name="T34" fmla="*/ 77 w 77"/>
                <a:gd name="T35" fmla="*/ 5 h 11"/>
                <a:gd name="T36" fmla="*/ 77 w 77"/>
                <a:gd name="T37" fmla="*/ 5 h 11"/>
                <a:gd name="T38" fmla="*/ 76 w 77"/>
                <a:gd name="T39" fmla="*/ 3 h 11"/>
                <a:gd name="T40" fmla="*/ 74 w 77"/>
                <a:gd name="T41" fmla="*/ 1 h 11"/>
                <a:gd name="T42" fmla="*/ 73 w 77"/>
                <a:gd name="T43" fmla="*/ 0 h 11"/>
                <a:gd name="T44" fmla="*/ 72 w 77"/>
                <a:gd name="T45" fmla="*/ 0 h 11"/>
                <a:gd name="T46" fmla="*/ 72 w 77"/>
                <a:gd name="T4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" h="11">
                  <a:moveTo>
                    <a:pt x="72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9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72" y="11"/>
                  </a:lnTo>
                  <a:lnTo>
                    <a:pt x="72" y="11"/>
                  </a:lnTo>
                  <a:lnTo>
                    <a:pt x="73" y="11"/>
                  </a:lnTo>
                  <a:lnTo>
                    <a:pt x="74" y="9"/>
                  </a:lnTo>
                  <a:lnTo>
                    <a:pt x="76" y="7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76" y="3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97" name="Freeform 168">
              <a:extLst>
                <a:ext uri="{FF2B5EF4-FFF2-40B4-BE49-F238E27FC236}">
                  <a16:creationId xmlns:a16="http://schemas.microsoft.com/office/drawing/2014/main" id="{B67960E7-9AC6-4E57-8A19-E08E05C5F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4554538"/>
              <a:ext cx="25400" cy="7938"/>
            </a:xfrm>
            <a:custGeom>
              <a:avLst/>
              <a:gdLst>
                <a:gd name="T0" fmla="*/ 27 w 32"/>
                <a:gd name="T1" fmla="*/ 0 h 11"/>
                <a:gd name="T2" fmla="*/ 5 w 32"/>
                <a:gd name="T3" fmla="*/ 0 h 11"/>
                <a:gd name="T4" fmla="*/ 5 w 32"/>
                <a:gd name="T5" fmla="*/ 0 h 11"/>
                <a:gd name="T6" fmla="*/ 4 w 32"/>
                <a:gd name="T7" fmla="*/ 1 h 11"/>
                <a:gd name="T8" fmla="*/ 1 w 32"/>
                <a:gd name="T9" fmla="*/ 3 h 11"/>
                <a:gd name="T10" fmla="*/ 1 w 32"/>
                <a:gd name="T11" fmla="*/ 4 h 11"/>
                <a:gd name="T12" fmla="*/ 0 w 32"/>
                <a:gd name="T13" fmla="*/ 6 h 11"/>
                <a:gd name="T14" fmla="*/ 0 w 32"/>
                <a:gd name="T15" fmla="*/ 6 h 11"/>
                <a:gd name="T16" fmla="*/ 1 w 32"/>
                <a:gd name="T17" fmla="*/ 8 h 11"/>
                <a:gd name="T18" fmla="*/ 1 w 32"/>
                <a:gd name="T19" fmla="*/ 10 h 11"/>
                <a:gd name="T20" fmla="*/ 4 w 32"/>
                <a:gd name="T21" fmla="*/ 11 h 11"/>
                <a:gd name="T22" fmla="*/ 5 w 32"/>
                <a:gd name="T23" fmla="*/ 11 h 11"/>
                <a:gd name="T24" fmla="*/ 27 w 32"/>
                <a:gd name="T25" fmla="*/ 11 h 11"/>
                <a:gd name="T26" fmla="*/ 27 w 32"/>
                <a:gd name="T27" fmla="*/ 11 h 11"/>
                <a:gd name="T28" fmla="*/ 29 w 32"/>
                <a:gd name="T29" fmla="*/ 11 h 11"/>
                <a:gd name="T30" fmla="*/ 31 w 32"/>
                <a:gd name="T31" fmla="*/ 10 h 11"/>
                <a:gd name="T32" fmla="*/ 32 w 32"/>
                <a:gd name="T33" fmla="*/ 8 h 11"/>
                <a:gd name="T34" fmla="*/ 32 w 32"/>
                <a:gd name="T35" fmla="*/ 6 h 11"/>
                <a:gd name="T36" fmla="*/ 32 w 32"/>
                <a:gd name="T37" fmla="*/ 6 h 11"/>
                <a:gd name="T38" fmla="*/ 32 w 32"/>
                <a:gd name="T39" fmla="*/ 4 h 11"/>
                <a:gd name="T40" fmla="*/ 31 w 32"/>
                <a:gd name="T41" fmla="*/ 3 h 11"/>
                <a:gd name="T42" fmla="*/ 29 w 32"/>
                <a:gd name="T43" fmla="*/ 1 h 11"/>
                <a:gd name="T44" fmla="*/ 27 w 32"/>
                <a:gd name="T45" fmla="*/ 0 h 11"/>
                <a:gd name="T46" fmla="*/ 27 w 32"/>
                <a:gd name="T4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" h="11">
                  <a:moveTo>
                    <a:pt x="27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4" y="1"/>
                  </a:lnTo>
                  <a:lnTo>
                    <a:pt x="1" y="3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8"/>
                  </a:lnTo>
                  <a:lnTo>
                    <a:pt x="1" y="10"/>
                  </a:lnTo>
                  <a:lnTo>
                    <a:pt x="4" y="11"/>
                  </a:lnTo>
                  <a:lnTo>
                    <a:pt x="5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31" y="10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1" y="3"/>
                  </a:lnTo>
                  <a:lnTo>
                    <a:pt x="29" y="1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D5BDD8A-09DB-4115-B5D4-CA437A20FC95}"/>
              </a:ext>
            </a:extLst>
          </p:cNvPr>
          <p:cNvGrpSpPr>
            <a:grpSpLocks noChangeAspect="1"/>
          </p:cNvGrpSpPr>
          <p:nvPr/>
        </p:nvGrpSpPr>
        <p:grpSpPr>
          <a:xfrm>
            <a:off x="3883037" y="2701661"/>
            <a:ext cx="829574" cy="832104"/>
            <a:chOff x="11117263" y="4176713"/>
            <a:chExt cx="520700" cy="522288"/>
          </a:xfrm>
          <a:solidFill>
            <a:srgbClr val="FFFFFF"/>
          </a:solidFill>
        </p:grpSpPr>
        <p:sp>
          <p:nvSpPr>
            <p:cNvPr id="99" name="Freeform 67">
              <a:extLst>
                <a:ext uri="{FF2B5EF4-FFF2-40B4-BE49-F238E27FC236}">
                  <a16:creationId xmlns:a16="http://schemas.microsoft.com/office/drawing/2014/main" id="{0FD27D0B-9D60-4678-A458-C314FF3295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17263" y="4176713"/>
              <a:ext cx="520700" cy="522288"/>
            </a:xfrm>
            <a:custGeom>
              <a:avLst/>
              <a:gdLst>
                <a:gd name="T0" fmla="*/ 312 w 657"/>
                <a:gd name="T1" fmla="*/ 657 h 658"/>
                <a:gd name="T2" fmla="*/ 262 w 657"/>
                <a:gd name="T3" fmla="*/ 652 h 658"/>
                <a:gd name="T4" fmla="*/ 200 w 657"/>
                <a:gd name="T5" fmla="*/ 633 h 658"/>
                <a:gd name="T6" fmla="*/ 120 w 657"/>
                <a:gd name="T7" fmla="*/ 583 h 658"/>
                <a:gd name="T8" fmla="*/ 57 w 657"/>
                <a:gd name="T9" fmla="*/ 513 h 658"/>
                <a:gd name="T10" fmla="*/ 15 w 657"/>
                <a:gd name="T11" fmla="*/ 427 h 658"/>
                <a:gd name="T12" fmla="*/ 4 w 657"/>
                <a:gd name="T13" fmla="*/ 379 h 658"/>
                <a:gd name="T14" fmla="*/ 0 w 657"/>
                <a:gd name="T15" fmla="*/ 329 h 658"/>
                <a:gd name="T16" fmla="*/ 2 w 657"/>
                <a:gd name="T17" fmla="*/ 296 h 658"/>
                <a:gd name="T18" fmla="*/ 11 w 657"/>
                <a:gd name="T19" fmla="*/ 247 h 658"/>
                <a:gd name="T20" fmla="*/ 39 w 657"/>
                <a:gd name="T21" fmla="*/ 172 h 658"/>
                <a:gd name="T22" fmla="*/ 97 w 657"/>
                <a:gd name="T23" fmla="*/ 97 h 658"/>
                <a:gd name="T24" fmla="*/ 172 w 657"/>
                <a:gd name="T25" fmla="*/ 41 h 658"/>
                <a:gd name="T26" fmla="*/ 246 w 657"/>
                <a:gd name="T27" fmla="*/ 11 h 658"/>
                <a:gd name="T28" fmla="*/ 296 w 657"/>
                <a:gd name="T29" fmla="*/ 3 h 658"/>
                <a:gd name="T30" fmla="*/ 329 w 657"/>
                <a:gd name="T31" fmla="*/ 0 h 658"/>
                <a:gd name="T32" fmla="*/ 379 w 657"/>
                <a:gd name="T33" fmla="*/ 4 h 658"/>
                <a:gd name="T34" fmla="*/ 426 w 657"/>
                <a:gd name="T35" fmla="*/ 15 h 658"/>
                <a:gd name="T36" fmla="*/ 512 w 657"/>
                <a:gd name="T37" fmla="*/ 57 h 658"/>
                <a:gd name="T38" fmla="*/ 582 w 657"/>
                <a:gd name="T39" fmla="*/ 120 h 658"/>
                <a:gd name="T40" fmla="*/ 631 w 657"/>
                <a:gd name="T41" fmla="*/ 202 h 658"/>
                <a:gd name="T42" fmla="*/ 650 w 657"/>
                <a:gd name="T43" fmla="*/ 263 h 658"/>
                <a:gd name="T44" fmla="*/ 657 w 657"/>
                <a:gd name="T45" fmla="*/ 312 h 658"/>
                <a:gd name="T46" fmla="*/ 657 w 657"/>
                <a:gd name="T47" fmla="*/ 347 h 658"/>
                <a:gd name="T48" fmla="*/ 650 w 657"/>
                <a:gd name="T49" fmla="*/ 395 h 658"/>
                <a:gd name="T50" fmla="*/ 631 w 657"/>
                <a:gd name="T51" fmla="*/ 457 h 658"/>
                <a:gd name="T52" fmla="*/ 582 w 657"/>
                <a:gd name="T53" fmla="*/ 539 h 658"/>
                <a:gd name="T54" fmla="*/ 512 w 657"/>
                <a:gd name="T55" fmla="*/ 602 h 658"/>
                <a:gd name="T56" fmla="*/ 426 w 657"/>
                <a:gd name="T57" fmla="*/ 644 h 658"/>
                <a:gd name="T58" fmla="*/ 379 w 657"/>
                <a:gd name="T59" fmla="*/ 654 h 658"/>
                <a:gd name="T60" fmla="*/ 329 w 657"/>
                <a:gd name="T61" fmla="*/ 658 h 658"/>
                <a:gd name="T62" fmla="*/ 329 w 657"/>
                <a:gd name="T63" fmla="*/ 38 h 658"/>
                <a:gd name="T64" fmla="*/ 242 w 657"/>
                <a:gd name="T65" fmla="*/ 51 h 658"/>
                <a:gd name="T66" fmla="*/ 166 w 657"/>
                <a:gd name="T67" fmla="*/ 88 h 658"/>
                <a:gd name="T68" fmla="*/ 104 w 657"/>
                <a:gd name="T69" fmla="*/ 144 h 658"/>
                <a:gd name="T70" fmla="*/ 61 w 657"/>
                <a:gd name="T71" fmla="*/ 216 h 658"/>
                <a:gd name="T72" fmla="*/ 39 w 657"/>
                <a:gd name="T73" fmla="*/ 300 h 658"/>
                <a:gd name="T74" fmla="*/ 39 w 657"/>
                <a:gd name="T75" fmla="*/ 359 h 658"/>
                <a:gd name="T76" fmla="*/ 61 w 657"/>
                <a:gd name="T77" fmla="*/ 442 h 658"/>
                <a:gd name="T78" fmla="*/ 104 w 657"/>
                <a:gd name="T79" fmla="*/ 515 h 658"/>
                <a:gd name="T80" fmla="*/ 166 w 657"/>
                <a:gd name="T81" fmla="*/ 571 h 658"/>
                <a:gd name="T82" fmla="*/ 242 w 657"/>
                <a:gd name="T83" fmla="*/ 607 h 658"/>
                <a:gd name="T84" fmla="*/ 329 w 657"/>
                <a:gd name="T85" fmla="*/ 621 h 658"/>
                <a:gd name="T86" fmla="*/ 387 w 657"/>
                <a:gd name="T87" fmla="*/ 614 h 658"/>
                <a:gd name="T88" fmla="*/ 468 w 657"/>
                <a:gd name="T89" fmla="*/ 586 h 658"/>
                <a:gd name="T90" fmla="*/ 535 w 657"/>
                <a:gd name="T91" fmla="*/ 535 h 658"/>
                <a:gd name="T92" fmla="*/ 584 w 657"/>
                <a:gd name="T93" fmla="*/ 468 h 658"/>
                <a:gd name="T94" fmla="*/ 614 w 657"/>
                <a:gd name="T95" fmla="*/ 388 h 658"/>
                <a:gd name="T96" fmla="*/ 619 w 657"/>
                <a:gd name="T97" fmla="*/ 329 h 658"/>
                <a:gd name="T98" fmla="*/ 607 w 657"/>
                <a:gd name="T99" fmla="*/ 243 h 658"/>
                <a:gd name="T100" fmla="*/ 570 w 657"/>
                <a:gd name="T101" fmla="*/ 167 h 658"/>
                <a:gd name="T102" fmla="*/ 513 w 657"/>
                <a:gd name="T103" fmla="*/ 105 h 658"/>
                <a:gd name="T104" fmla="*/ 442 w 657"/>
                <a:gd name="T105" fmla="*/ 61 h 658"/>
                <a:gd name="T106" fmla="*/ 359 w 657"/>
                <a:gd name="T107" fmla="*/ 39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7" h="658">
                  <a:moveTo>
                    <a:pt x="329" y="658"/>
                  </a:moveTo>
                  <a:lnTo>
                    <a:pt x="329" y="658"/>
                  </a:lnTo>
                  <a:lnTo>
                    <a:pt x="312" y="657"/>
                  </a:lnTo>
                  <a:lnTo>
                    <a:pt x="296" y="657"/>
                  </a:lnTo>
                  <a:lnTo>
                    <a:pt x="278" y="654"/>
                  </a:lnTo>
                  <a:lnTo>
                    <a:pt x="262" y="652"/>
                  </a:lnTo>
                  <a:lnTo>
                    <a:pt x="246" y="648"/>
                  </a:lnTo>
                  <a:lnTo>
                    <a:pt x="231" y="644"/>
                  </a:lnTo>
                  <a:lnTo>
                    <a:pt x="200" y="633"/>
                  </a:lnTo>
                  <a:lnTo>
                    <a:pt x="172" y="618"/>
                  </a:lnTo>
                  <a:lnTo>
                    <a:pt x="145" y="602"/>
                  </a:lnTo>
                  <a:lnTo>
                    <a:pt x="120" y="583"/>
                  </a:lnTo>
                  <a:lnTo>
                    <a:pt x="97" y="562"/>
                  </a:lnTo>
                  <a:lnTo>
                    <a:pt x="76" y="539"/>
                  </a:lnTo>
                  <a:lnTo>
                    <a:pt x="57" y="513"/>
                  </a:lnTo>
                  <a:lnTo>
                    <a:pt x="39" y="486"/>
                  </a:lnTo>
                  <a:lnTo>
                    <a:pt x="26" y="457"/>
                  </a:lnTo>
                  <a:lnTo>
                    <a:pt x="15" y="427"/>
                  </a:lnTo>
                  <a:lnTo>
                    <a:pt x="11" y="411"/>
                  </a:lnTo>
                  <a:lnTo>
                    <a:pt x="7" y="395"/>
                  </a:lnTo>
                  <a:lnTo>
                    <a:pt x="4" y="379"/>
                  </a:lnTo>
                  <a:lnTo>
                    <a:pt x="2" y="363"/>
                  </a:lnTo>
                  <a:lnTo>
                    <a:pt x="0" y="347"/>
                  </a:lnTo>
                  <a:lnTo>
                    <a:pt x="0" y="329"/>
                  </a:lnTo>
                  <a:lnTo>
                    <a:pt x="0" y="329"/>
                  </a:lnTo>
                  <a:lnTo>
                    <a:pt x="0" y="312"/>
                  </a:lnTo>
                  <a:lnTo>
                    <a:pt x="2" y="296"/>
                  </a:lnTo>
                  <a:lnTo>
                    <a:pt x="4" y="280"/>
                  </a:lnTo>
                  <a:lnTo>
                    <a:pt x="7" y="263"/>
                  </a:lnTo>
                  <a:lnTo>
                    <a:pt x="11" y="247"/>
                  </a:lnTo>
                  <a:lnTo>
                    <a:pt x="15" y="231"/>
                  </a:lnTo>
                  <a:lnTo>
                    <a:pt x="26" y="202"/>
                  </a:lnTo>
                  <a:lnTo>
                    <a:pt x="39" y="172"/>
                  </a:lnTo>
                  <a:lnTo>
                    <a:pt x="57" y="145"/>
                  </a:lnTo>
                  <a:lnTo>
                    <a:pt x="76" y="120"/>
                  </a:lnTo>
                  <a:lnTo>
                    <a:pt x="97" y="97"/>
                  </a:lnTo>
                  <a:lnTo>
                    <a:pt x="120" y="75"/>
                  </a:lnTo>
                  <a:lnTo>
                    <a:pt x="145" y="57"/>
                  </a:lnTo>
                  <a:lnTo>
                    <a:pt x="172" y="41"/>
                  </a:lnTo>
                  <a:lnTo>
                    <a:pt x="200" y="27"/>
                  </a:lnTo>
                  <a:lnTo>
                    <a:pt x="231" y="15"/>
                  </a:lnTo>
                  <a:lnTo>
                    <a:pt x="246" y="11"/>
                  </a:lnTo>
                  <a:lnTo>
                    <a:pt x="262" y="7"/>
                  </a:lnTo>
                  <a:lnTo>
                    <a:pt x="278" y="4"/>
                  </a:lnTo>
                  <a:lnTo>
                    <a:pt x="296" y="3"/>
                  </a:lnTo>
                  <a:lnTo>
                    <a:pt x="312" y="2"/>
                  </a:lnTo>
                  <a:lnTo>
                    <a:pt x="329" y="0"/>
                  </a:lnTo>
                  <a:lnTo>
                    <a:pt x="329" y="0"/>
                  </a:lnTo>
                  <a:lnTo>
                    <a:pt x="345" y="2"/>
                  </a:lnTo>
                  <a:lnTo>
                    <a:pt x="363" y="3"/>
                  </a:lnTo>
                  <a:lnTo>
                    <a:pt x="379" y="4"/>
                  </a:lnTo>
                  <a:lnTo>
                    <a:pt x="395" y="7"/>
                  </a:lnTo>
                  <a:lnTo>
                    <a:pt x="411" y="11"/>
                  </a:lnTo>
                  <a:lnTo>
                    <a:pt x="426" y="15"/>
                  </a:lnTo>
                  <a:lnTo>
                    <a:pt x="457" y="27"/>
                  </a:lnTo>
                  <a:lnTo>
                    <a:pt x="485" y="41"/>
                  </a:lnTo>
                  <a:lnTo>
                    <a:pt x="512" y="57"/>
                  </a:lnTo>
                  <a:lnTo>
                    <a:pt x="538" y="75"/>
                  </a:lnTo>
                  <a:lnTo>
                    <a:pt x="562" y="97"/>
                  </a:lnTo>
                  <a:lnTo>
                    <a:pt x="582" y="120"/>
                  </a:lnTo>
                  <a:lnTo>
                    <a:pt x="601" y="145"/>
                  </a:lnTo>
                  <a:lnTo>
                    <a:pt x="618" y="172"/>
                  </a:lnTo>
                  <a:lnTo>
                    <a:pt x="631" y="202"/>
                  </a:lnTo>
                  <a:lnTo>
                    <a:pt x="642" y="231"/>
                  </a:lnTo>
                  <a:lnTo>
                    <a:pt x="648" y="247"/>
                  </a:lnTo>
                  <a:lnTo>
                    <a:pt x="650" y="263"/>
                  </a:lnTo>
                  <a:lnTo>
                    <a:pt x="654" y="280"/>
                  </a:lnTo>
                  <a:lnTo>
                    <a:pt x="656" y="296"/>
                  </a:lnTo>
                  <a:lnTo>
                    <a:pt x="657" y="312"/>
                  </a:lnTo>
                  <a:lnTo>
                    <a:pt x="657" y="329"/>
                  </a:lnTo>
                  <a:lnTo>
                    <a:pt x="657" y="329"/>
                  </a:lnTo>
                  <a:lnTo>
                    <a:pt x="657" y="347"/>
                  </a:lnTo>
                  <a:lnTo>
                    <a:pt x="656" y="363"/>
                  </a:lnTo>
                  <a:lnTo>
                    <a:pt x="654" y="379"/>
                  </a:lnTo>
                  <a:lnTo>
                    <a:pt x="650" y="395"/>
                  </a:lnTo>
                  <a:lnTo>
                    <a:pt x="648" y="411"/>
                  </a:lnTo>
                  <a:lnTo>
                    <a:pt x="642" y="427"/>
                  </a:lnTo>
                  <a:lnTo>
                    <a:pt x="631" y="457"/>
                  </a:lnTo>
                  <a:lnTo>
                    <a:pt x="618" y="486"/>
                  </a:lnTo>
                  <a:lnTo>
                    <a:pt x="601" y="513"/>
                  </a:lnTo>
                  <a:lnTo>
                    <a:pt x="582" y="539"/>
                  </a:lnTo>
                  <a:lnTo>
                    <a:pt x="562" y="562"/>
                  </a:lnTo>
                  <a:lnTo>
                    <a:pt x="538" y="583"/>
                  </a:lnTo>
                  <a:lnTo>
                    <a:pt x="512" y="602"/>
                  </a:lnTo>
                  <a:lnTo>
                    <a:pt x="485" y="618"/>
                  </a:lnTo>
                  <a:lnTo>
                    <a:pt x="457" y="633"/>
                  </a:lnTo>
                  <a:lnTo>
                    <a:pt x="426" y="644"/>
                  </a:lnTo>
                  <a:lnTo>
                    <a:pt x="411" y="648"/>
                  </a:lnTo>
                  <a:lnTo>
                    <a:pt x="395" y="652"/>
                  </a:lnTo>
                  <a:lnTo>
                    <a:pt x="379" y="654"/>
                  </a:lnTo>
                  <a:lnTo>
                    <a:pt x="363" y="657"/>
                  </a:lnTo>
                  <a:lnTo>
                    <a:pt x="345" y="657"/>
                  </a:lnTo>
                  <a:lnTo>
                    <a:pt x="329" y="658"/>
                  </a:lnTo>
                  <a:lnTo>
                    <a:pt x="329" y="658"/>
                  </a:lnTo>
                  <a:close/>
                  <a:moveTo>
                    <a:pt x="329" y="38"/>
                  </a:moveTo>
                  <a:lnTo>
                    <a:pt x="329" y="38"/>
                  </a:lnTo>
                  <a:lnTo>
                    <a:pt x="299" y="39"/>
                  </a:lnTo>
                  <a:lnTo>
                    <a:pt x="270" y="45"/>
                  </a:lnTo>
                  <a:lnTo>
                    <a:pt x="242" y="51"/>
                  </a:lnTo>
                  <a:lnTo>
                    <a:pt x="215" y="61"/>
                  </a:lnTo>
                  <a:lnTo>
                    <a:pt x="190" y="73"/>
                  </a:lnTo>
                  <a:lnTo>
                    <a:pt x="166" y="88"/>
                  </a:lnTo>
                  <a:lnTo>
                    <a:pt x="144" y="105"/>
                  </a:lnTo>
                  <a:lnTo>
                    <a:pt x="123" y="124"/>
                  </a:lnTo>
                  <a:lnTo>
                    <a:pt x="104" y="144"/>
                  </a:lnTo>
                  <a:lnTo>
                    <a:pt x="88" y="167"/>
                  </a:lnTo>
                  <a:lnTo>
                    <a:pt x="73" y="191"/>
                  </a:lnTo>
                  <a:lnTo>
                    <a:pt x="61" y="216"/>
                  </a:lnTo>
                  <a:lnTo>
                    <a:pt x="51" y="243"/>
                  </a:lnTo>
                  <a:lnTo>
                    <a:pt x="43" y="270"/>
                  </a:lnTo>
                  <a:lnTo>
                    <a:pt x="39" y="300"/>
                  </a:lnTo>
                  <a:lnTo>
                    <a:pt x="38" y="329"/>
                  </a:lnTo>
                  <a:lnTo>
                    <a:pt x="38" y="329"/>
                  </a:lnTo>
                  <a:lnTo>
                    <a:pt x="39" y="359"/>
                  </a:lnTo>
                  <a:lnTo>
                    <a:pt x="43" y="388"/>
                  </a:lnTo>
                  <a:lnTo>
                    <a:pt x="51" y="415"/>
                  </a:lnTo>
                  <a:lnTo>
                    <a:pt x="61" y="442"/>
                  </a:lnTo>
                  <a:lnTo>
                    <a:pt x="73" y="468"/>
                  </a:lnTo>
                  <a:lnTo>
                    <a:pt x="88" y="492"/>
                  </a:lnTo>
                  <a:lnTo>
                    <a:pt x="104" y="515"/>
                  </a:lnTo>
                  <a:lnTo>
                    <a:pt x="123" y="535"/>
                  </a:lnTo>
                  <a:lnTo>
                    <a:pt x="144" y="554"/>
                  </a:lnTo>
                  <a:lnTo>
                    <a:pt x="166" y="571"/>
                  </a:lnTo>
                  <a:lnTo>
                    <a:pt x="190" y="586"/>
                  </a:lnTo>
                  <a:lnTo>
                    <a:pt x="215" y="598"/>
                  </a:lnTo>
                  <a:lnTo>
                    <a:pt x="242" y="607"/>
                  </a:lnTo>
                  <a:lnTo>
                    <a:pt x="270" y="614"/>
                  </a:lnTo>
                  <a:lnTo>
                    <a:pt x="299" y="619"/>
                  </a:lnTo>
                  <a:lnTo>
                    <a:pt x="329" y="621"/>
                  </a:lnTo>
                  <a:lnTo>
                    <a:pt x="329" y="621"/>
                  </a:lnTo>
                  <a:lnTo>
                    <a:pt x="359" y="619"/>
                  </a:lnTo>
                  <a:lnTo>
                    <a:pt x="387" y="614"/>
                  </a:lnTo>
                  <a:lnTo>
                    <a:pt x="415" y="607"/>
                  </a:lnTo>
                  <a:lnTo>
                    <a:pt x="442" y="598"/>
                  </a:lnTo>
                  <a:lnTo>
                    <a:pt x="468" y="586"/>
                  </a:lnTo>
                  <a:lnTo>
                    <a:pt x="492" y="571"/>
                  </a:lnTo>
                  <a:lnTo>
                    <a:pt x="513" y="554"/>
                  </a:lnTo>
                  <a:lnTo>
                    <a:pt x="535" y="535"/>
                  </a:lnTo>
                  <a:lnTo>
                    <a:pt x="554" y="515"/>
                  </a:lnTo>
                  <a:lnTo>
                    <a:pt x="570" y="492"/>
                  </a:lnTo>
                  <a:lnTo>
                    <a:pt x="584" y="468"/>
                  </a:lnTo>
                  <a:lnTo>
                    <a:pt x="597" y="442"/>
                  </a:lnTo>
                  <a:lnTo>
                    <a:pt x="607" y="415"/>
                  </a:lnTo>
                  <a:lnTo>
                    <a:pt x="614" y="388"/>
                  </a:lnTo>
                  <a:lnTo>
                    <a:pt x="618" y="359"/>
                  </a:lnTo>
                  <a:lnTo>
                    <a:pt x="619" y="329"/>
                  </a:lnTo>
                  <a:lnTo>
                    <a:pt x="619" y="329"/>
                  </a:lnTo>
                  <a:lnTo>
                    <a:pt x="618" y="300"/>
                  </a:lnTo>
                  <a:lnTo>
                    <a:pt x="614" y="270"/>
                  </a:lnTo>
                  <a:lnTo>
                    <a:pt x="607" y="243"/>
                  </a:lnTo>
                  <a:lnTo>
                    <a:pt x="597" y="216"/>
                  </a:lnTo>
                  <a:lnTo>
                    <a:pt x="584" y="191"/>
                  </a:lnTo>
                  <a:lnTo>
                    <a:pt x="570" y="167"/>
                  </a:lnTo>
                  <a:lnTo>
                    <a:pt x="554" y="144"/>
                  </a:lnTo>
                  <a:lnTo>
                    <a:pt x="535" y="124"/>
                  </a:lnTo>
                  <a:lnTo>
                    <a:pt x="513" y="105"/>
                  </a:lnTo>
                  <a:lnTo>
                    <a:pt x="492" y="88"/>
                  </a:lnTo>
                  <a:lnTo>
                    <a:pt x="468" y="73"/>
                  </a:lnTo>
                  <a:lnTo>
                    <a:pt x="442" y="61"/>
                  </a:lnTo>
                  <a:lnTo>
                    <a:pt x="415" y="51"/>
                  </a:lnTo>
                  <a:lnTo>
                    <a:pt x="387" y="45"/>
                  </a:lnTo>
                  <a:lnTo>
                    <a:pt x="359" y="39"/>
                  </a:lnTo>
                  <a:lnTo>
                    <a:pt x="329" y="38"/>
                  </a:lnTo>
                  <a:lnTo>
                    <a:pt x="32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0" name="Freeform 254">
              <a:extLst>
                <a:ext uri="{FF2B5EF4-FFF2-40B4-BE49-F238E27FC236}">
                  <a16:creationId xmlns:a16="http://schemas.microsoft.com/office/drawing/2014/main" id="{8A1E0A85-417A-4C55-8C28-6939B82EA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3001" y="4319588"/>
              <a:ext cx="174625" cy="204788"/>
            </a:xfrm>
            <a:custGeom>
              <a:avLst/>
              <a:gdLst>
                <a:gd name="T0" fmla="*/ 217 w 221"/>
                <a:gd name="T1" fmla="*/ 0 h 258"/>
                <a:gd name="T2" fmla="*/ 4 w 221"/>
                <a:gd name="T3" fmla="*/ 0 h 258"/>
                <a:gd name="T4" fmla="*/ 4 w 221"/>
                <a:gd name="T5" fmla="*/ 0 h 258"/>
                <a:gd name="T6" fmla="*/ 2 w 221"/>
                <a:gd name="T7" fmla="*/ 2 h 258"/>
                <a:gd name="T8" fmla="*/ 0 w 221"/>
                <a:gd name="T9" fmla="*/ 6 h 258"/>
                <a:gd name="T10" fmla="*/ 0 w 221"/>
                <a:gd name="T11" fmla="*/ 24 h 258"/>
                <a:gd name="T12" fmla="*/ 0 w 221"/>
                <a:gd name="T13" fmla="*/ 24 h 258"/>
                <a:gd name="T14" fmla="*/ 2 w 221"/>
                <a:gd name="T15" fmla="*/ 27 h 258"/>
                <a:gd name="T16" fmla="*/ 4 w 221"/>
                <a:gd name="T17" fmla="*/ 28 h 258"/>
                <a:gd name="T18" fmla="*/ 194 w 221"/>
                <a:gd name="T19" fmla="*/ 28 h 258"/>
                <a:gd name="T20" fmla="*/ 194 w 221"/>
                <a:gd name="T21" fmla="*/ 254 h 258"/>
                <a:gd name="T22" fmla="*/ 194 w 221"/>
                <a:gd name="T23" fmla="*/ 254 h 258"/>
                <a:gd name="T24" fmla="*/ 194 w 221"/>
                <a:gd name="T25" fmla="*/ 257 h 258"/>
                <a:gd name="T26" fmla="*/ 198 w 221"/>
                <a:gd name="T27" fmla="*/ 258 h 258"/>
                <a:gd name="T28" fmla="*/ 217 w 221"/>
                <a:gd name="T29" fmla="*/ 258 h 258"/>
                <a:gd name="T30" fmla="*/ 217 w 221"/>
                <a:gd name="T31" fmla="*/ 258 h 258"/>
                <a:gd name="T32" fmla="*/ 219 w 221"/>
                <a:gd name="T33" fmla="*/ 257 h 258"/>
                <a:gd name="T34" fmla="*/ 221 w 221"/>
                <a:gd name="T35" fmla="*/ 254 h 258"/>
                <a:gd name="T36" fmla="*/ 221 w 221"/>
                <a:gd name="T37" fmla="*/ 6 h 258"/>
                <a:gd name="T38" fmla="*/ 221 w 221"/>
                <a:gd name="T39" fmla="*/ 6 h 258"/>
                <a:gd name="T40" fmla="*/ 219 w 221"/>
                <a:gd name="T41" fmla="*/ 2 h 258"/>
                <a:gd name="T42" fmla="*/ 217 w 221"/>
                <a:gd name="T43" fmla="*/ 0 h 258"/>
                <a:gd name="T44" fmla="*/ 217 w 221"/>
                <a:gd name="T45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1" h="258">
                  <a:moveTo>
                    <a:pt x="217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7"/>
                  </a:lnTo>
                  <a:lnTo>
                    <a:pt x="4" y="28"/>
                  </a:lnTo>
                  <a:lnTo>
                    <a:pt x="194" y="28"/>
                  </a:lnTo>
                  <a:lnTo>
                    <a:pt x="194" y="254"/>
                  </a:lnTo>
                  <a:lnTo>
                    <a:pt x="194" y="254"/>
                  </a:lnTo>
                  <a:lnTo>
                    <a:pt x="194" y="257"/>
                  </a:lnTo>
                  <a:lnTo>
                    <a:pt x="198" y="258"/>
                  </a:lnTo>
                  <a:lnTo>
                    <a:pt x="217" y="258"/>
                  </a:lnTo>
                  <a:lnTo>
                    <a:pt x="217" y="258"/>
                  </a:lnTo>
                  <a:lnTo>
                    <a:pt x="219" y="257"/>
                  </a:lnTo>
                  <a:lnTo>
                    <a:pt x="221" y="254"/>
                  </a:lnTo>
                  <a:lnTo>
                    <a:pt x="221" y="6"/>
                  </a:lnTo>
                  <a:lnTo>
                    <a:pt x="221" y="6"/>
                  </a:lnTo>
                  <a:lnTo>
                    <a:pt x="219" y="2"/>
                  </a:lnTo>
                  <a:lnTo>
                    <a:pt x="217" y="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1" name="Freeform 255">
              <a:extLst>
                <a:ext uri="{FF2B5EF4-FFF2-40B4-BE49-F238E27FC236}">
                  <a16:creationId xmlns:a16="http://schemas.microsoft.com/office/drawing/2014/main" id="{8AD7D9E6-D9D3-4905-A7C3-52276BE66B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272838" y="4357688"/>
              <a:ext cx="168275" cy="198438"/>
            </a:xfrm>
            <a:custGeom>
              <a:avLst/>
              <a:gdLst>
                <a:gd name="T0" fmla="*/ 6 w 213"/>
                <a:gd name="T1" fmla="*/ 0 h 248"/>
                <a:gd name="T2" fmla="*/ 2 w 213"/>
                <a:gd name="T3" fmla="*/ 1 h 248"/>
                <a:gd name="T4" fmla="*/ 0 w 213"/>
                <a:gd name="T5" fmla="*/ 243 h 248"/>
                <a:gd name="T6" fmla="*/ 2 w 213"/>
                <a:gd name="T7" fmla="*/ 247 h 248"/>
                <a:gd name="T8" fmla="*/ 207 w 213"/>
                <a:gd name="T9" fmla="*/ 248 h 248"/>
                <a:gd name="T10" fmla="*/ 211 w 213"/>
                <a:gd name="T11" fmla="*/ 247 h 248"/>
                <a:gd name="T12" fmla="*/ 213 w 213"/>
                <a:gd name="T13" fmla="*/ 4 h 248"/>
                <a:gd name="T14" fmla="*/ 211 w 213"/>
                <a:gd name="T15" fmla="*/ 1 h 248"/>
                <a:gd name="T16" fmla="*/ 207 w 213"/>
                <a:gd name="T17" fmla="*/ 0 h 248"/>
                <a:gd name="T18" fmla="*/ 47 w 213"/>
                <a:gd name="T19" fmla="*/ 177 h 248"/>
                <a:gd name="T20" fmla="*/ 43 w 213"/>
                <a:gd name="T21" fmla="*/ 177 h 248"/>
                <a:gd name="T22" fmla="*/ 39 w 213"/>
                <a:gd name="T23" fmla="*/ 173 h 248"/>
                <a:gd name="T24" fmla="*/ 39 w 213"/>
                <a:gd name="T25" fmla="*/ 169 h 248"/>
                <a:gd name="T26" fmla="*/ 41 w 213"/>
                <a:gd name="T27" fmla="*/ 163 h 248"/>
                <a:gd name="T28" fmla="*/ 47 w 213"/>
                <a:gd name="T29" fmla="*/ 161 h 248"/>
                <a:gd name="T30" fmla="*/ 88 w 213"/>
                <a:gd name="T31" fmla="*/ 161 h 248"/>
                <a:gd name="T32" fmla="*/ 94 w 213"/>
                <a:gd name="T33" fmla="*/ 163 h 248"/>
                <a:gd name="T34" fmla="*/ 96 w 213"/>
                <a:gd name="T35" fmla="*/ 169 h 248"/>
                <a:gd name="T36" fmla="*/ 96 w 213"/>
                <a:gd name="T37" fmla="*/ 173 h 248"/>
                <a:gd name="T38" fmla="*/ 92 w 213"/>
                <a:gd name="T39" fmla="*/ 177 h 248"/>
                <a:gd name="T40" fmla="*/ 88 w 213"/>
                <a:gd name="T41" fmla="*/ 177 h 248"/>
                <a:gd name="T42" fmla="*/ 47 w 213"/>
                <a:gd name="T43" fmla="*/ 131 h 248"/>
                <a:gd name="T44" fmla="*/ 43 w 213"/>
                <a:gd name="T45" fmla="*/ 131 h 248"/>
                <a:gd name="T46" fmla="*/ 39 w 213"/>
                <a:gd name="T47" fmla="*/ 127 h 248"/>
                <a:gd name="T48" fmla="*/ 39 w 213"/>
                <a:gd name="T49" fmla="*/ 123 h 248"/>
                <a:gd name="T50" fmla="*/ 41 w 213"/>
                <a:gd name="T51" fmla="*/ 118 h 248"/>
                <a:gd name="T52" fmla="*/ 47 w 213"/>
                <a:gd name="T53" fmla="*/ 115 h 248"/>
                <a:gd name="T54" fmla="*/ 162 w 213"/>
                <a:gd name="T55" fmla="*/ 115 h 248"/>
                <a:gd name="T56" fmla="*/ 167 w 213"/>
                <a:gd name="T57" fmla="*/ 118 h 248"/>
                <a:gd name="T58" fmla="*/ 170 w 213"/>
                <a:gd name="T59" fmla="*/ 123 h 248"/>
                <a:gd name="T60" fmla="*/ 170 w 213"/>
                <a:gd name="T61" fmla="*/ 127 h 248"/>
                <a:gd name="T62" fmla="*/ 164 w 213"/>
                <a:gd name="T63" fmla="*/ 131 h 248"/>
                <a:gd name="T64" fmla="*/ 162 w 213"/>
                <a:gd name="T65" fmla="*/ 131 h 248"/>
                <a:gd name="T66" fmla="*/ 47 w 213"/>
                <a:gd name="T67" fmla="*/ 86 h 248"/>
                <a:gd name="T68" fmla="*/ 43 w 213"/>
                <a:gd name="T69" fmla="*/ 86 h 248"/>
                <a:gd name="T70" fmla="*/ 39 w 213"/>
                <a:gd name="T71" fmla="*/ 80 h 248"/>
                <a:gd name="T72" fmla="*/ 39 w 213"/>
                <a:gd name="T73" fmla="*/ 77 h 248"/>
                <a:gd name="T74" fmla="*/ 41 w 213"/>
                <a:gd name="T75" fmla="*/ 72 h 248"/>
                <a:gd name="T76" fmla="*/ 47 w 213"/>
                <a:gd name="T77" fmla="*/ 69 h 248"/>
                <a:gd name="T78" fmla="*/ 162 w 213"/>
                <a:gd name="T79" fmla="*/ 69 h 248"/>
                <a:gd name="T80" fmla="*/ 167 w 213"/>
                <a:gd name="T81" fmla="*/ 72 h 248"/>
                <a:gd name="T82" fmla="*/ 170 w 213"/>
                <a:gd name="T83" fmla="*/ 77 h 248"/>
                <a:gd name="T84" fmla="*/ 170 w 213"/>
                <a:gd name="T85" fmla="*/ 80 h 248"/>
                <a:gd name="T86" fmla="*/ 164 w 213"/>
                <a:gd name="T87" fmla="*/ 86 h 248"/>
                <a:gd name="T88" fmla="*/ 162 w 213"/>
                <a:gd name="T89" fmla="*/ 8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248">
                  <a:moveTo>
                    <a:pt x="207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2" y="247"/>
                  </a:lnTo>
                  <a:lnTo>
                    <a:pt x="6" y="248"/>
                  </a:lnTo>
                  <a:lnTo>
                    <a:pt x="207" y="248"/>
                  </a:lnTo>
                  <a:lnTo>
                    <a:pt x="207" y="248"/>
                  </a:lnTo>
                  <a:lnTo>
                    <a:pt x="211" y="247"/>
                  </a:lnTo>
                  <a:lnTo>
                    <a:pt x="213" y="243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1" y="1"/>
                  </a:lnTo>
                  <a:lnTo>
                    <a:pt x="207" y="0"/>
                  </a:lnTo>
                  <a:lnTo>
                    <a:pt x="207" y="0"/>
                  </a:lnTo>
                  <a:close/>
                  <a:moveTo>
                    <a:pt x="88" y="177"/>
                  </a:moveTo>
                  <a:lnTo>
                    <a:pt x="47" y="177"/>
                  </a:lnTo>
                  <a:lnTo>
                    <a:pt x="47" y="177"/>
                  </a:lnTo>
                  <a:lnTo>
                    <a:pt x="43" y="177"/>
                  </a:lnTo>
                  <a:lnTo>
                    <a:pt x="41" y="176"/>
                  </a:lnTo>
                  <a:lnTo>
                    <a:pt x="39" y="173"/>
                  </a:lnTo>
                  <a:lnTo>
                    <a:pt x="39" y="169"/>
                  </a:lnTo>
                  <a:lnTo>
                    <a:pt x="39" y="169"/>
                  </a:lnTo>
                  <a:lnTo>
                    <a:pt x="39" y="166"/>
                  </a:lnTo>
                  <a:lnTo>
                    <a:pt x="41" y="163"/>
                  </a:lnTo>
                  <a:lnTo>
                    <a:pt x="43" y="162"/>
                  </a:lnTo>
                  <a:lnTo>
                    <a:pt x="47" y="161"/>
                  </a:lnTo>
                  <a:lnTo>
                    <a:pt x="88" y="161"/>
                  </a:lnTo>
                  <a:lnTo>
                    <a:pt x="88" y="161"/>
                  </a:lnTo>
                  <a:lnTo>
                    <a:pt x="92" y="162"/>
                  </a:lnTo>
                  <a:lnTo>
                    <a:pt x="94" y="163"/>
                  </a:lnTo>
                  <a:lnTo>
                    <a:pt x="96" y="166"/>
                  </a:lnTo>
                  <a:lnTo>
                    <a:pt x="96" y="169"/>
                  </a:lnTo>
                  <a:lnTo>
                    <a:pt x="96" y="169"/>
                  </a:lnTo>
                  <a:lnTo>
                    <a:pt x="96" y="173"/>
                  </a:lnTo>
                  <a:lnTo>
                    <a:pt x="94" y="176"/>
                  </a:lnTo>
                  <a:lnTo>
                    <a:pt x="92" y="177"/>
                  </a:lnTo>
                  <a:lnTo>
                    <a:pt x="88" y="177"/>
                  </a:lnTo>
                  <a:lnTo>
                    <a:pt x="88" y="177"/>
                  </a:lnTo>
                  <a:close/>
                  <a:moveTo>
                    <a:pt x="162" y="131"/>
                  </a:moveTo>
                  <a:lnTo>
                    <a:pt x="47" y="131"/>
                  </a:lnTo>
                  <a:lnTo>
                    <a:pt x="47" y="131"/>
                  </a:lnTo>
                  <a:lnTo>
                    <a:pt x="43" y="131"/>
                  </a:lnTo>
                  <a:lnTo>
                    <a:pt x="41" y="129"/>
                  </a:lnTo>
                  <a:lnTo>
                    <a:pt x="39" y="127"/>
                  </a:lnTo>
                  <a:lnTo>
                    <a:pt x="39" y="123"/>
                  </a:lnTo>
                  <a:lnTo>
                    <a:pt x="39" y="123"/>
                  </a:lnTo>
                  <a:lnTo>
                    <a:pt x="39" y="120"/>
                  </a:lnTo>
                  <a:lnTo>
                    <a:pt x="41" y="118"/>
                  </a:lnTo>
                  <a:lnTo>
                    <a:pt x="43" y="116"/>
                  </a:lnTo>
                  <a:lnTo>
                    <a:pt x="47" y="115"/>
                  </a:lnTo>
                  <a:lnTo>
                    <a:pt x="162" y="115"/>
                  </a:lnTo>
                  <a:lnTo>
                    <a:pt x="162" y="115"/>
                  </a:lnTo>
                  <a:lnTo>
                    <a:pt x="164" y="116"/>
                  </a:lnTo>
                  <a:lnTo>
                    <a:pt x="167" y="118"/>
                  </a:lnTo>
                  <a:lnTo>
                    <a:pt x="170" y="120"/>
                  </a:lnTo>
                  <a:lnTo>
                    <a:pt x="170" y="123"/>
                  </a:lnTo>
                  <a:lnTo>
                    <a:pt x="170" y="123"/>
                  </a:lnTo>
                  <a:lnTo>
                    <a:pt x="170" y="127"/>
                  </a:lnTo>
                  <a:lnTo>
                    <a:pt x="167" y="129"/>
                  </a:lnTo>
                  <a:lnTo>
                    <a:pt x="164" y="131"/>
                  </a:lnTo>
                  <a:lnTo>
                    <a:pt x="162" y="131"/>
                  </a:lnTo>
                  <a:lnTo>
                    <a:pt x="162" y="131"/>
                  </a:lnTo>
                  <a:close/>
                  <a:moveTo>
                    <a:pt x="162" y="86"/>
                  </a:moveTo>
                  <a:lnTo>
                    <a:pt x="47" y="86"/>
                  </a:lnTo>
                  <a:lnTo>
                    <a:pt x="47" y="86"/>
                  </a:lnTo>
                  <a:lnTo>
                    <a:pt x="43" y="86"/>
                  </a:lnTo>
                  <a:lnTo>
                    <a:pt x="41" y="83"/>
                  </a:lnTo>
                  <a:lnTo>
                    <a:pt x="39" y="80"/>
                  </a:lnTo>
                  <a:lnTo>
                    <a:pt x="39" y="77"/>
                  </a:lnTo>
                  <a:lnTo>
                    <a:pt x="39" y="77"/>
                  </a:lnTo>
                  <a:lnTo>
                    <a:pt x="39" y="75"/>
                  </a:lnTo>
                  <a:lnTo>
                    <a:pt x="41" y="72"/>
                  </a:lnTo>
                  <a:lnTo>
                    <a:pt x="43" y="69"/>
                  </a:lnTo>
                  <a:lnTo>
                    <a:pt x="47" y="69"/>
                  </a:lnTo>
                  <a:lnTo>
                    <a:pt x="162" y="69"/>
                  </a:lnTo>
                  <a:lnTo>
                    <a:pt x="162" y="69"/>
                  </a:lnTo>
                  <a:lnTo>
                    <a:pt x="164" y="69"/>
                  </a:lnTo>
                  <a:lnTo>
                    <a:pt x="167" y="72"/>
                  </a:lnTo>
                  <a:lnTo>
                    <a:pt x="170" y="75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0" y="80"/>
                  </a:lnTo>
                  <a:lnTo>
                    <a:pt x="167" y="83"/>
                  </a:lnTo>
                  <a:lnTo>
                    <a:pt x="164" y="86"/>
                  </a:lnTo>
                  <a:lnTo>
                    <a:pt x="162" y="86"/>
                  </a:lnTo>
                  <a:lnTo>
                    <a:pt x="162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B9A6C9E-B6A4-4BB2-A986-C8847BA422CE}"/>
              </a:ext>
            </a:extLst>
          </p:cNvPr>
          <p:cNvGrpSpPr>
            <a:grpSpLocks noChangeAspect="1"/>
          </p:cNvGrpSpPr>
          <p:nvPr/>
        </p:nvGrpSpPr>
        <p:grpSpPr>
          <a:xfrm>
            <a:off x="9981723" y="4025719"/>
            <a:ext cx="827580" cy="827580"/>
            <a:chOff x="4071938" y="1660525"/>
            <a:chExt cx="522288" cy="522288"/>
          </a:xfrm>
          <a:solidFill>
            <a:srgbClr val="FFFFFF"/>
          </a:solidFill>
        </p:grpSpPr>
        <p:sp>
          <p:nvSpPr>
            <p:cNvPr id="103" name="Freeform 20">
              <a:extLst>
                <a:ext uri="{FF2B5EF4-FFF2-40B4-BE49-F238E27FC236}">
                  <a16:creationId xmlns:a16="http://schemas.microsoft.com/office/drawing/2014/main" id="{05862077-0649-49E7-A6FE-9B9DF5788B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1938" y="1660525"/>
              <a:ext cx="522288" cy="522288"/>
            </a:xfrm>
            <a:custGeom>
              <a:avLst/>
              <a:gdLst>
                <a:gd name="T0" fmla="*/ 313 w 658"/>
                <a:gd name="T1" fmla="*/ 657 h 658"/>
                <a:gd name="T2" fmla="*/ 263 w 658"/>
                <a:gd name="T3" fmla="*/ 651 h 658"/>
                <a:gd name="T4" fmla="*/ 201 w 658"/>
                <a:gd name="T5" fmla="*/ 631 h 658"/>
                <a:gd name="T6" fmla="*/ 120 w 658"/>
                <a:gd name="T7" fmla="*/ 583 h 658"/>
                <a:gd name="T8" fmla="*/ 56 w 658"/>
                <a:gd name="T9" fmla="*/ 513 h 658"/>
                <a:gd name="T10" fmla="*/ 14 w 658"/>
                <a:gd name="T11" fmla="*/ 426 h 658"/>
                <a:gd name="T12" fmla="*/ 4 w 658"/>
                <a:gd name="T13" fmla="*/ 379 h 658"/>
                <a:gd name="T14" fmla="*/ 0 w 658"/>
                <a:gd name="T15" fmla="*/ 329 h 658"/>
                <a:gd name="T16" fmla="*/ 2 w 658"/>
                <a:gd name="T17" fmla="*/ 295 h 658"/>
                <a:gd name="T18" fmla="*/ 10 w 658"/>
                <a:gd name="T19" fmla="*/ 247 h 658"/>
                <a:gd name="T20" fmla="*/ 40 w 658"/>
                <a:gd name="T21" fmla="*/ 172 h 658"/>
                <a:gd name="T22" fmla="*/ 96 w 658"/>
                <a:gd name="T23" fmla="*/ 96 h 658"/>
                <a:gd name="T24" fmla="*/ 173 w 658"/>
                <a:gd name="T25" fmla="*/ 40 h 658"/>
                <a:gd name="T26" fmla="*/ 247 w 658"/>
                <a:gd name="T27" fmla="*/ 10 h 658"/>
                <a:gd name="T28" fmla="*/ 295 w 658"/>
                <a:gd name="T29" fmla="*/ 1 h 658"/>
                <a:gd name="T30" fmla="*/ 329 w 658"/>
                <a:gd name="T31" fmla="*/ 0 h 658"/>
                <a:gd name="T32" fmla="*/ 378 w 658"/>
                <a:gd name="T33" fmla="*/ 4 h 658"/>
                <a:gd name="T34" fmla="*/ 427 w 658"/>
                <a:gd name="T35" fmla="*/ 15 h 658"/>
                <a:gd name="T36" fmla="*/ 513 w 658"/>
                <a:gd name="T37" fmla="*/ 56 h 658"/>
                <a:gd name="T38" fmla="*/ 583 w 658"/>
                <a:gd name="T39" fmla="*/ 119 h 658"/>
                <a:gd name="T40" fmla="*/ 632 w 658"/>
                <a:gd name="T41" fmla="*/ 201 h 658"/>
                <a:gd name="T42" fmla="*/ 651 w 658"/>
                <a:gd name="T43" fmla="*/ 263 h 658"/>
                <a:gd name="T44" fmla="*/ 658 w 658"/>
                <a:gd name="T45" fmla="*/ 311 h 658"/>
                <a:gd name="T46" fmla="*/ 658 w 658"/>
                <a:gd name="T47" fmla="*/ 345 h 658"/>
                <a:gd name="T48" fmla="*/ 651 w 658"/>
                <a:gd name="T49" fmla="*/ 395 h 658"/>
                <a:gd name="T50" fmla="*/ 632 w 658"/>
                <a:gd name="T51" fmla="*/ 456 h 658"/>
                <a:gd name="T52" fmla="*/ 583 w 658"/>
                <a:gd name="T53" fmla="*/ 537 h 658"/>
                <a:gd name="T54" fmla="*/ 513 w 658"/>
                <a:gd name="T55" fmla="*/ 601 h 658"/>
                <a:gd name="T56" fmla="*/ 427 w 658"/>
                <a:gd name="T57" fmla="*/ 643 h 658"/>
                <a:gd name="T58" fmla="*/ 378 w 658"/>
                <a:gd name="T59" fmla="*/ 654 h 658"/>
                <a:gd name="T60" fmla="*/ 329 w 658"/>
                <a:gd name="T61" fmla="*/ 658 h 658"/>
                <a:gd name="T62" fmla="*/ 329 w 658"/>
                <a:gd name="T63" fmla="*/ 37 h 658"/>
                <a:gd name="T64" fmla="*/ 243 w 658"/>
                <a:gd name="T65" fmla="*/ 51 h 658"/>
                <a:gd name="T66" fmla="*/ 166 w 658"/>
                <a:gd name="T67" fmla="*/ 87 h 658"/>
                <a:gd name="T68" fmla="*/ 104 w 658"/>
                <a:gd name="T69" fmla="*/ 143 h 658"/>
                <a:gd name="T70" fmla="*/ 61 w 658"/>
                <a:gd name="T71" fmla="*/ 215 h 658"/>
                <a:gd name="T72" fmla="*/ 40 w 658"/>
                <a:gd name="T73" fmla="*/ 299 h 658"/>
                <a:gd name="T74" fmla="*/ 40 w 658"/>
                <a:gd name="T75" fmla="*/ 358 h 658"/>
                <a:gd name="T76" fmla="*/ 61 w 658"/>
                <a:gd name="T77" fmla="*/ 442 h 658"/>
                <a:gd name="T78" fmla="*/ 104 w 658"/>
                <a:gd name="T79" fmla="*/ 514 h 658"/>
                <a:gd name="T80" fmla="*/ 166 w 658"/>
                <a:gd name="T81" fmla="*/ 569 h 658"/>
                <a:gd name="T82" fmla="*/ 243 w 658"/>
                <a:gd name="T83" fmla="*/ 607 h 658"/>
                <a:gd name="T84" fmla="*/ 329 w 658"/>
                <a:gd name="T85" fmla="*/ 620 h 658"/>
                <a:gd name="T86" fmla="*/ 388 w 658"/>
                <a:gd name="T87" fmla="*/ 614 h 658"/>
                <a:gd name="T88" fmla="*/ 467 w 658"/>
                <a:gd name="T89" fmla="*/ 584 h 658"/>
                <a:gd name="T90" fmla="*/ 534 w 658"/>
                <a:gd name="T91" fmla="*/ 534 h 658"/>
                <a:gd name="T92" fmla="*/ 585 w 658"/>
                <a:gd name="T93" fmla="*/ 467 h 658"/>
                <a:gd name="T94" fmla="*/ 615 w 658"/>
                <a:gd name="T95" fmla="*/ 387 h 658"/>
                <a:gd name="T96" fmla="*/ 620 w 658"/>
                <a:gd name="T97" fmla="*/ 329 h 658"/>
                <a:gd name="T98" fmla="*/ 607 w 658"/>
                <a:gd name="T99" fmla="*/ 242 h 658"/>
                <a:gd name="T100" fmla="*/ 570 w 658"/>
                <a:gd name="T101" fmla="*/ 166 h 658"/>
                <a:gd name="T102" fmla="*/ 514 w 658"/>
                <a:gd name="T103" fmla="*/ 105 h 658"/>
                <a:gd name="T104" fmla="*/ 443 w 658"/>
                <a:gd name="T105" fmla="*/ 60 h 658"/>
                <a:gd name="T106" fmla="*/ 358 w 658"/>
                <a:gd name="T107" fmla="*/ 39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8" h="658">
                  <a:moveTo>
                    <a:pt x="329" y="658"/>
                  </a:moveTo>
                  <a:lnTo>
                    <a:pt x="329" y="658"/>
                  </a:lnTo>
                  <a:lnTo>
                    <a:pt x="313" y="657"/>
                  </a:lnTo>
                  <a:lnTo>
                    <a:pt x="295" y="655"/>
                  </a:lnTo>
                  <a:lnTo>
                    <a:pt x="279" y="654"/>
                  </a:lnTo>
                  <a:lnTo>
                    <a:pt x="263" y="651"/>
                  </a:lnTo>
                  <a:lnTo>
                    <a:pt x="247" y="647"/>
                  </a:lnTo>
                  <a:lnTo>
                    <a:pt x="232" y="643"/>
                  </a:lnTo>
                  <a:lnTo>
                    <a:pt x="201" y="631"/>
                  </a:lnTo>
                  <a:lnTo>
                    <a:pt x="173" y="618"/>
                  </a:lnTo>
                  <a:lnTo>
                    <a:pt x="145" y="601"/>
                  </a:lnTo>
                  <a:lnTo>
                    <a:pt x="120" y="583"/>
                  </a:lnTo>
                  <a:lnTo>
                    <a:pt x="96" y="561"/>
                  </a:lnTo>
                  <a:lnTo>
                    <a:pt x="75" y="537"/>
                  </a:lnTo>
                  <a:lnTo>
                    <a:pt x="56" y="513"/>
                  </a:lnTo>
                  <a:lnTo>
                    <a:pt x="40" y="485"/>
                  </a:lnTo>
                  <a:lnTo>
                    <a:pt x="26" y="456"/>
                  </a:lnTo>
                  <a:lnTo>
                    <a:pt x="14" y="426"/>
                  </a:lnTo>
                  <a:lnTo>
                    <a:pt x="10" y="411"/>
                  </a:lnTo>
                  <a:lnTo>
                    <a:pt x="6" y="395"/>
                  </a:lnTo>
                  <a:lnTo>
                    <a:pt x="4" y="379"/>
                  </a:lnTo>
                  <a:lnTo>
                    <a:pt x="2" y="362"/>
                  </a:lnTo>
                  <a:lnTo>
                    <a:pt x="1" y="345"/>
                  </a:lnTo>
                  <a:lnTo>
                    <a:pt x="0" y="329"/>
                  </a:lnTo>
                  <a:lnTo>
                    <a:pt x="0" y="329"/>
                  </a:lnTo>
                  <a:lnTo>
                    <a:pt x="1" y="311"/>
                  </a:lnTo>
                  <a:lnTo>
                    <a:pt x="2" y="295"/>
                  </a:lnTo>
                  <a:lnTo>
                    <a:pt x="4" y="279"/>
                  </a:lnTo>
                  <a:lnTo>
                    <a:pt x="6" y="263"/>
                  </a:lnTo>
                  <a:lnTo>
                    <a:pt x="10" y="247"/>
                  </a:lnTo>
                  <a:lnTo>
                    <a:pt x="14" y="231"/>
                  </a:lnTo>
                  <a:lnTo>
                    <a:pt x="26" y="201"/>
                  </a:lnTo>
                  <a:lnTo>
                    <a:pt x="40" y="172"/>
                  </a:lnTo>
                  <a:lnTo>
                    <a:pt x="56" y="145"/>
                  </a:lnTo>
                  <a:lnTo>
                    <a:pt x="75" y="119"/>
                  </a:lnTo>
                  <a:lnTo>
                    <a:pt x="96" y="96"/>
                  </a:lnTo>
                  <a:lnTo>
                    <a:pt x="120" y="75"/>
                  </a:lnTo>
                  <a:lnTo>
                    <a:pt x="145" y="56"/>
                  </a:lnTo>
                  <a:lnTo>
                    <a:pt x="173" y="40"/>
                  </a:lnTo>
                  <a:lnTo>
                    <a:pt x="201" y="25"/>
                  </a:lnTo>
                  <a:lnTo>
                    <a:pt x="232" y="15"/>
                  </a:lnTo>
                  <a:lnTo>
                    <a:pt x="247" y="10"/>
                  </a:lnTo>
                  <a:lnTo>
                    <a:pt x="263" y="6"/>
                  </a:lnTo>
                  <a:lnTo>
                    <a:pt x="279" y="4"/>
                  </a:lnTo>
                  <a:lnTo>
                    <a:pt x="295" y="1"/>
                  </a:lnTo>
                  <a:lnTo>
                    <a:pt x="313" y="0"/>
                  </a:lnTo>
                  <a:lnTo>
                    <a:pt x="329" y="0"/>
                  </a:lnTo>
                  <a:lnTo>
                    <a:pt x="329" y="0"/>
                  </a:lnTo>
                  <a:lnTo>
                    <a:pt x="346" y="0"/>
                  </a:lnTo>
                  <a:lnTo>
                    <a:pt x="362" y="1"/>
                  </a:lnTo>
                  <a:lnTo>
                    <a:pt x="378" y="4"/>
                  </a:lnTo>
                  <a:lnTo>
                    <a:pt x="396" y="6"/>
                  </a:lnTo>
                  <a:lnTo>
                    <a:pt x="411" y="10"/>
                  </a:lnTo>
                  <a:lnTo>
                    <a:pt x="427" y="15"/>
                  </a:lnTo>
                  <a:lnTo>
                    <a:pt x="456" y="25"/>
                  </a:lnTo>
                  <a:lnTo>
                    <a:pt x="486" y="40"/>
                  </a:lnTo>
                  <a:lnTo>
                    <a:pt x="513" y="56"/>
                  </a:lnTo>
                  <a:lnTo>
                    <a:pt x="538" y="75"/>
                  </a:lnTo>
                  <a:lnTo>
                    <a:pt x="561" y="96"/>
                  </a:lnTo>
                  <a:lnTo>
                    <a:pt x="583" y="119"/>
                  </a:lnTo>
                  <a:lnTo>
                    <a:pt x="601" y="145"/>
                  </a:lnTo>
                  <a:lnTo>
                    <a:pt x="617" y="172"/>
                  </a:lnTo>
                  <a:lnTo>
                    <a:pt x="632" y="201"/>
                  </a:lnTo>
                  <a:lnTo>
                    <a:pt x="643" y="231"/>
                  </a:lnTo>
                  <a:lnTo>
                    <a:pt x="647" y="247"/>
                  </a:lnTo>
                  <a:lnTo>
                    <a:pt x="651" y="263"/>
                  </a:lnTo>
                  <a:lnTo>
                    <a:pt x="654" y="279"/>
                  </a:lnTo>
                  <a:lnTo>
                    <a:pt x="656" y="295"/>
                  </a:lnTo>
                  <a:lnTo>
                    <a:pt x="658" y="311"/>
                  </a:lnTo>
                  <a:lnTo>
                    <a:pt x="658" y="329"/>
                  </a:lnTo>
                  <a:lnTo>
                    <a:pt x="658" y="329"/>
                  </a:lnTo>
                  <a:lnTo>
                    <a:pt x="658" y="345"/>
                  </a:lnTo>
                  <a:lnTo>
                    <a:pt x="656" y="362"/>
                  </a:lnTo>
                  <a:lnTo>
                    <a:pt x="654" y="379"/>
                  </a:lnTo>
                  <a:lnTo>
                    <a:pt x="651" y="395"/>
                  </a:lnTo>
                  <a:lnTo>
                    <a:pt x="647" y="411"/>
                  </a:lnTo>
                  <a:lnTo>
                    <a:pt x="643" y="426"/>
                  </a:lnTo>
                  <a:lnTo>
                    <a:pt x="632" y="456"/>
                  </a:lnTo>
                  <a:lnTo>
                    <a:pt x="617" y="485"/>
                  </a:lnTo>
                  <a:lnTo>
                    <a:pt x="601" y="513"/>
                  </a:lnTo>
                  <a:lnTo>
                    <a:pt x="583" y="537"/>
                  </a:lnTo>
                  <a:lnTo>
                    <a:pt x="561" y="561"/>
                  </a:lnTo>
                  <a:lnTo>
                    <a:pt x="538" y="583"/>
                  </a:lnTo>
                  <a:lnTo>
                    <a:pt x="513" y="601"/>
                  </a:lnTo>
                  <a:lnTo>
                    <a:pt x="486" y="618"/>
                  </a:lnTo>
                  <a:lnTo>
                    <a:pt x="456" y="631"/>
                  </a:lnTo>
                  <a:lnTo>
                    <a:pt x="427" y="643"/>
                  </a:lnTo>
                  <a:lnTo>
                    <a:pt x="411" y="647"/>
                  </a:lnTo>
                  <a:lnTo>
                    <a:pt x="396" y="651"/>
                  </a:lnTo>
                  <a:lnTo>
                    <a:pt x="378" y="654"/>
                  </a:lnTo>
                  <a:lnTo>
                    <a:pt x="362" y="655"/>
                  </a:lnTo>
                  <a:lnTo>
                    <a:pt x="346" y="657"/>
                  </a:lnTo>
                  <a:lnTo>
                    <a:pt x="329" y="658"/>
                  </a:lnTo>
                  <a:lnTo>
                    <a:pt x="329" y="658"/>
                  </a:lnTo>
                  <a:close/>
                  <a:moveTo>
                    <a:pt x="329" y="37"/>
                  </a:moveTo>
                  <a:lnTo>
                    <a:pt x="329" y="37"/>
                  </a:lnTo>
                  <a:lnTo>
                    <a:pt x="299" y="39"/>
                  </a:lnTo>
                  <a:lnTo>
                    <a:pt x="271" y="43"/>
                  </a:lnTo>
                  <a:lnTo>
                    <a:pt x="243" y="51"/>
                  </a:lnTo>
                  <a:lnTo>
                    <a:pt x="216" y="60"/>
                  </a:lnTo>
                  <a:lnTo>
                    <a:pt x="190" y="72"/>
                  </a:lnTo>
                  <a:lnTo>
                    <a:pt x="166" y="87"/>
                  </a:lnTo>
                  <a:lnTo>
                    <a:pt x="143" y="105"/>
                  </a:lnTo>
                  <a:lnTo>
                    <a:pt x="123" y="123"/>
                  </a:lnTo>
                  <a:lnTo>
                    <a:pt x="104" y="143"/>
                  </a:lnTo>
                  <a:lnTo>
                    <a:pt x="88" y="166"/>
                  </a:lnTo>
                  <a:lnTo>
                    <a:pt x="73" y="190"/>
                  </a:lnTo>
                  <a:lnTo>
                    <a:pt x="61" y="215"/>
                  </a:lnTo>
                  <a:lnTo>
                    <a:pt x="51" y="242"/>
                  </a:lnTo>
                  <a:lnTo>
                    <a:pt x="44" y="270"/>
                  </a:lnTo>
                  <a:lnTo>
                    <a:pt x="40" y="299"/>
                  </a:lnTo>
                  <a:lnTo>
                    <a:pt x="37" y="329"/>
                  </a:lnTo>
                  <a:lnTo>
                    <a:pt x="37" y="329"/>
                  </a:lnTo>
                  <a:lnTo>
                    <a:pt x="40" y="358"/>
                  </a:lnTo>
                  <a:lnTo>
                    <a:pt x="44" y="387"/>
                  </a:lnTo>
                  <a:lnTo>
                    <a:pt x="51" y="415"/>
                  </a:lnTo>
                  <a:lnTo>
                    <a:pt x="61" y="442"/>
                  </a:lnTo>
                  <a:lnTo>
                    <a:pt x="73" y="467"/>
                  </a:lnTo>
                  <a:lnTo>
                    <a:pt x="88" y="491"/>
                  </a:lnTo>
                  <a:lnTo>
                    <a:pt x="104" y="514"/>
                  </a:lnTo>
                  <a:lnTo>
                    <a:pt x="123" y="534"/>
                  </a:lnTo>
                  <a:lnTo>
                    <a:pt x="143" y="553"/>
                  </a:lnTo>
                  <a:lnTo>
                    <a:pt x="166" y="569"/>
                  </a:lnTo>
                  <a:lnTo>
                    <a:pt x="190" y="584"/>
                  </a:lnTo>
                  <a:lnTo>
                    <a:pt x="216" y="596"/>
                  </a:lnTo>
                  <a:lnTo>
                    <a:pt x="243" y="607"/>
                  </a:lnTo>
                  <a:lnTo>
                    <a:pt x="271" y="614"/>
                  </a:lnTo>
                  <a:lnTo>
                    <a:pt x="299" y="618"/>
                  </a:lnTo>
                  <a:lnTo>
                    <a:pt x="329" y="620"/>
                  </a:lnTo>
                  <a:lnTo>
                    <a:pt x="329" y="620"/>
                  </a:lnTo>
                  <a:lnTo>
                    <a:pt x="358" y="618"/>
                  </a:lnTo>
                  <a:lnTo>
                    <a:pt x="388" y="614"/>
                  </a:lnTo>
                  <a:lnTo>
                    <a:pt x="416" y="607"/>
                  </a:lnTo>
                  <a:lnTo>
                    <a:pt x="443" y="596"/>
                  </a:lnTo>
                  <a:lnTo>
                    <a:pt x="467" y="584"/>
                  </a:lnTo>
                  <a:lnTo>
                    <a:pt x="491" y="569"/>
                  </a:lnTo>
                  <a:lnTo>
                    <a:pt x="514" y="553"/>
                  </a:lnTo>
                  <a:lnTo>
                    <a:pt x="534" y="534"/>
                  </a:lnTo>
                  <a:lnTo>
                    <a:pt x="553" y="514"/>
                  </a:lnTo>
                  <a:lnTo>
                    <a:pt x="570" y="491"/>
                  </a:lnTo>
                  <a:lnTo>
                    <a:pt x="585" y="467"/>
                  </a:lnTo>
                  <a:lnTo>
                    <a:pt x="597" y="442"/>
                  </a:lnTo>
                  <a:lnTo>
                    <a:pt x="607" y="415"/>
                  </a:lnTo>
                  <a:lnTo>
                    <a:pt x="615" y="387"/>
                  </a:lnTo>
                  <a:lnTo>
                    <a:pt x="619" y="358"/>
                  </a:lnTo>
                  <a:lnTo>
                    <a:pt x="620" y="329"/>
                  </a:lnTo>
                  <a:lnTo>
                    <a:pt x="620" y="329"/>
                  </a:lnTo>
                  <a:lnTo>
                    <a:pt x="619" y="299"/>
                  </a:lnTo>
                  <a:lnTo>
                    <a:pt x="615" y="270"/>
                  </a:lnTo>
                  <a:lnTo>
                    <a:pt x="607" y="242"/>
                  </a:lnTo>
                  <a:lnTo>
                    <a:pt x="597" y="215"/>
                  </a:lnTo>
                  <a:lnTo>
                    <a:pt x="585" y="190"/>
                  </a:lnTo>
                  <a:lnTo>
                    <a:pt x="570" y="166"/>
                  </a:lnTo>
                  <a:lnTo>
                    <a:pt x="553" y="143"/>
                  </a:lnTo>
                  <a:lnTo>
                    <a:pt x="534" y="123"/>
                  </a:lnTo>
                  <a:lnTo>
                    <a:pt x="514" y="105"/>
                  </a:lnTo>
                  <a:lnTo>
                    <a:pt x="491" y="87"/>
                  </a:lnTo>
                  <a:lnTo>
                    <a:pt x="467" y="72"/>
                  </a:lnTo>
                  <a:lnTo>
                    <a:pt x="443" y="60"/>
                  </a:lnTo>
                  <a:lnTo>
                    <a:pt x="416" y="51"/>
                  </a:lnTo>
                  <a:lnTo>
                    <a:pt x="388" y="43"/>
                  </a:lnTo>
                  <a:lnTo>
                    <a:pt x="358" y="39"/>
                  </a:lnTo>
                  <a:lnTo>
                    <a:pt x="329" y="37"/>
                  </a:lnTo>
                  <a:lnTo>
                    <a:pt x="329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4" name="Freeform 182">
              <a:extLst>
                <a:ext uri="{FF2B5EF4-FFF2-40B4-BE49-F238E27FC236}">
                  <a16:creationId xmlns:a16="http://schemas.microsoft.com/office/drawing/2014/main" id="{EDDE2F3A-E2D2-4E30-A642-EE2F2FE2B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3713" y="1920875"/>
              <a:ext cx="60325" cy="104775"/>
            </a:xfrm>
            <a:custGeom>
              <a:avLst/>
              <a:gdLst>
                <a:gd name="T0" fmla="*/ 71 w 75"/>
                <a:gd name="T1" fmla="*/ 0 h 131"/>
                <a:gd name="T2" fmla="*/ 5 w 75"/>
                <a:gd name="T3" fmla="*/ 0 h 131"/>
                <a:gd name="T4" fmla="*/ 5 w 75"/>
                <a:gd name="T5" fmla="*/ 0 h 131"/>
                <a:gd name="T6" fmla="*/ 1 w 75"/>
                <a:gd name="T7" fmla="*/ 1 h 131"/>
                <a:gd name="T8" fmla="*/ 0 w 75"/>
                <a:gd name="T9" fmla="*/ 5 h 131"/>
                <a:gd name="T10" fmla="*/ 0 w 75"/>
                <a:gd name="T11" fmla="*/ 127 h 131"/>
                <a:gd name="T12" fmla="*/ 0 w 75"/>
                <a:gd name="T13" fmla="*/ 127 h 131"/>
                <a:gd name="T14" fmla="*/ 1 w 75"/>
                <a:gd name="T15" fmla="*/ 130 h 131"/>
                <a:gd name="T16" fmla="*/ 5 w 75"/>
                <a:gd name="T17" fmla="*/ 131 h 131"/>
                <a:gd name="T18" fmla="*/ 71 w 75"/>
                <a:gd name="T19" fmla="*/ 131 h 131"/>
                <a:gd name="T20" fmla="*/ 71 w 75"/>
                <a:gd name="T21" fmla="*/ 131 h 131"/>
                <a:gd name="T22" fmla="*/ 74 w 75"/>
                <a:gd name="T23" fmla="*/ 130 h 131"/>
                <a:gd name="T24" fmla="*/ 75 w 75"/>
                <a:gd name="T25" fmla="*/ 127 h 131"/>
                <a:gd name="T26" fmla="*/ 75 w 75"/>
                <a:gd name="T27" fmla="*/ 5 h 131"/>
                <a:gd name="T28" fmla="*/ 75 w 75"/>
                <a:gd name="T29" fmla="*/ 5 h 131"/>
                <a:gd name="T30" fmla="*/ 74 w 75"/>
                <a:gd name="T31" fmla="*/ 1 h 131"/>
                <a:gd name="T32" fmla="*/ 71 w 75"/>
                <a:gd name="T33" fmla="*/ 0 h 131"/>
                <a:gd name="T34" fmla="*/ 71 w 75"/>
                <a:gd name="T3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131">
                  <a:moveTo>
                    <a:pt x="71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5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1" y="130"/>
                  </a:lnTo>
                  <a:lnTo>
                    <a:pt x="5" y="131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74" y="130"/>
                  </a:lnTo>
                  <a:lnTo>
                    <a:pt x="75" y="127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1" y="0"/>
                  </a:lnTo>
                  <a:lnTo>
                    <a:pt x="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5" name="Freeform 183">
              <a:extLst>
                <a:ext uri="{FF2B5EF4-FFF2-40B4-BE49-F238E27FC236}">
                  <a16:creationId xmlns:a16="http://schemas.microsoft.com/office/drawing/2014/main" id="{68C643BA-9FFC-42A3-AD1C-15190FE25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2751" y="1966913"/>
              <a:ext cx="58738" cy="58738"/>
            </a:xfrm>
            <a:custGeom>
              <a:avLst/>
              <a:gdLst>
                <a:gd name="T0" fmla="*/ 70 w 74"/>
                <a:gd name="T1" fmla="*/ 0 h 75"/>
                <a:gd name="T2" fmla="*/ 4 w 74"/>
                <a:gd name="T3" fmla="*/ 0 h 75"/>
                <a:gd name="T4" fmla="*/ 4 w 74"/>
                <a:gd name="T5" fmla="*/ 0 h 75"/>
                <a:gd name="T6" fmla="*/ 1 w 74"/>
                <a:gd name="T7" fmla="*/ 2 h 75"/>
                <a:gd name="T8" fmla="*/ 0 w 74"/>
                <a:gd name="T9" fmla="*/ 6 h 75"/>
                <a:gd name="T10" fmla="*/ 0 w 74"/>
                <a:gd name="T11" fmla="*/ 71 h 75"/>
                <a:gd name="T12" fmla="*/ 0 w 74"/>
                <a:gd name="T13" fmla="*/ 71 h 75"/>
                <a:gd name="T14" fmla="*/ 1 w 74"/>
                <a:gd name="T15" fmla="*/ 74 h 75"/>
                <a:gd name="T16" fmla="*/ 4 w 74"/>
                <a:gd name="T17" fmla="*/ 75 h 75"/>
                <a:gd name="T18" fmla="*/ 70 w 74"/>
                <a:gd name="T19" fmla="*/ 75 h 75"/>
                <a:gd name="T20" fmla="*/ 70 w 74"/>
                <a:gd name="T21" fmla="*/ 75 h 75"/>
                <a:gd name="T22" fmla="*/ 73 w 74"/>
                <a:gd name="T23" fmla="*/ 74 h 75"/>
                <a:gd name="T24" fmla="*/ 74 w 74"/>
                <a:gd name="T25" fmla="*/ 71 h 75"/>
                <a:gd name="T26" fmla="*/ 74 w 74"/>
                <a:gd name="T27" fmla="*/ 6 h 75"/>
                <a:gd name="T28" fmla="*/ 74 w 74"/>
                <a:gd name="T29" fmla="*/ 6 h 75"/>
                <a:gd name="T30" fmla="*/ 73 w 74"/>
                <a:gd name="T31" fmla="*/ 2 h 75"/>
                <a:gd name="T32" fmla="*/ 70 w 74"/>
                <a:gd name="T33" fmla="*/ 0 h 75"/>
                <a:gd name="T34" fmla="*/ 70 w 74"/>
                <a:gd name="T3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75">
                  <a:moveTo>
                    <a:pt x="70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1" y="2"/>
                  </a:lnTo>
                  <a:lnTo>
                    <a:pt x="0" y="6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" y="74"/>
                  </a:lnTo>
                  <a:lnTo>
                    <a:pt x="4" y="75"/>
                  </a:lnTo>
                  <a:lnTo>
                    <a:pt x="70" y="75"/>
                  </a:lnTo>
                  <a:lnTo>
                    <a:pt x="70" y="75"/>
                  </a:lnTo>
                  <a:lnTo>
                    <a:pt x="73" y="74"/>
                  </a:lnTo>
                  <a:lnTo>
                    <a:pt x="74" y="71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3" y="2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6" name="Freeform 184">
              <a:extLst>
                <a:ext uri="{FF2B5EF4-FFF2-40B4-BE49-F238E27FC236}">
                  <a16:creationId xmlns:a16="http://schemas.microsoft.com/office/drawing/2014/main" id="{0B9D6BC6-2CF2-4083-A070-BB1A03962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263" y="1876425"/>
              <a:ext cx="58738" cy="149225"/>
            </a:xfrm>
            <a:custGeom>
              <a:avLst/>
              <a:gdLst>
                <a:gd name="T0" fmla="*/ 70 w 76"/>
                <a:gd name="T1" fmla="*/ 0 h 188"/>
                <a:gd name="T2" fmla="*/ 6 w 76"/>
                <a:gd name="T3" fmla="*/ 0 h 188"/>
                <a:gd name="T4" fmla="*/ 6 w 76"/>
                <a:gd name="T5" fmla="*/ 0 h 188"/>
                <a:gd name="T6" fmla="*/ 2 w 76"/>
                <a:gd name="T7" fmla="*/ 2 h 188"/>
                <a:gd name="T8" fmla="*/ 0 w 76"/>
                <a:gd name="T9" fmla="*/ 6 h 188"/>
                <a:gd name="T10" fmla="*/ 0 w 76"/>
                <a:gd name="T11" fmla="*/ 184 h 188"/>
                <a:gd name="T12" fmla="*/ 0 w 76"/>
                <a:gd name="T13" fmla="*/ 184 h 188"/>
                <a:gd name="T14" fmla="*/ 2 w 76"/>
                <a:gd name="T15" fmla="*/ 187 h 188"/>
                <a:gd name="T16" fmla="*/ 6 w 76"/>
                <a:gd name="T17" fmla="*/ 188 h 188"/>
                <a:gd name="T18" fmla="*/ 70 w 76"/>
                <a:gd name="T19" fmla="*/ 188 h 188"/>
                <a:gd name="T20" fmla="*/ 70 w 76"/>
                <a:gd name="T21" fmla="*/ 188 h 188"/>
                <a:gd name="T22" fmla="*/ 74 w 76"/>
                <a:gd name="T23" fmla="*/ 187 h 188"/>
                <a:gd name="T24" fmla="*/ 76 w 76"/>
                <a:gd name="T25" fmla="*/ 184 h 188"/>
                <a:gd name="T26" fmla="*/ 76 w 76"/>
                <a:gd name="T27" fmla="*/ 6 h 188"/>
                <a:gd name="T28" fmla="*/ 76 w 76"/>
                <a:gd name="T29" fmla="*/ 6 h 188"/>
                <a:gd name="T30" fmla="*/ 74 w 76"/>
                <a:gd name="T31" fmla="*/ 2 h 188"/>
                <a:gd name="T32" fmla="*/ 70 w 76"/>
                <a:gd name="T33" fmla="*/ 0 h 188"/>
                <a:gd name="T34" fmla="*/ 70 w 76"/>
                <a:gd name="T35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6" h="188">
                  <a:moveTo>
                    <a:pt x="70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87"/>
                  </a:lnTo>
                  <a:lnTo>
                    <a:pt x="6" y="188"/>
                  </a:lnTo>
                  <a:lnTo>
                    <a:pt x="70" y="188"/>
                  </a:lnTo>
                  <a:lnTo>
                    <a:pt x="70" y="188"/>
                  </a:lnTo>
                  <a:lnTo>
                    <a:pt x="74" y="187"/>
                  </a:lnTo>
                  <a:lnTo>
                    <a:pt x="76" y="184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4" y="2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7" name="Freeform 185">
              <a:extLst>
                <a:ext uri="{FF2B5EF4-FFF2-40B4-BE49-F238E27FC236}">
                  <a16:creationId xmlns:a16="http://schemas.microsoft.com/office/drawing/2014/main" id="{65DB418F-8E7F-46C7-8F87-9AEAD0BB8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2913" y="1792288"/>
              <a:ext cx="163513" cy="87313"/>
            </a:xfrm>
            <a:custGeom>
              <a:avLst/>
              <a:gdLst>
                <a:gd name="T0" fmla="*/ 102 w 205"/>
                <a:gd name="T1" fmla="*/ 110 h 110"/>
                <a:gd name="T2" fmla="*/ 102 w 205"/>
                <a:gd name="T3" fmla="*/ 110 h 110"/>
                <a:gd name="T4" fmla="*/ 106 w 205"/>
                <a:gd name="T5" fmla="*/ 110 h 110"/>
                <a:gd name="T6" fmla="*/ 108 w 205"/>
                <a:gd name="T7" fmla="*/ 109 h 110"/>
                <a:gd name="T8" fmla="*/ 188 w 205"/>
                <a:gd name="T9" fmla="*/ 30 h 110"/>
                <a:gd name="T10" fmla="*/ 188 w 205"/>
                <a:gd name="T11" fmla="*/ 65 h 110"/>
                <a:gd name="T12" fmla="*/ 188 w 205"/>
                <a:gd name="T13" fmla="*/ 65 h 110"/>
                <a:gd name="T14" fmla="*/ 188 w 205"/>
                <a:gd name="T15" fmla="*/ 69 h 110"/>
                <a:gd name="T16" fmla="*/ 189 w 205"/>
                <a:gd name="T17" fmla="*/ 71 h 110"/>
                <a:gd name="T18" fmla="*/ 192 w 205"/>
                <a:gd name="T19" fmla="*/ 73 h 110"/>
                <a:gd name="T20" fmla="*/ 196 w 205"/>
                <a:gd name="T21" fmla="*/ 74 h 110"/>
                <a:gd name="T22" fmla="*/ 196 w 205"/>
                <a:gd name="T23" fmla="*/ 74 h 110"/>
                <a:gd name="T24" fmla="*/ 200 w 205"/>
                <a:gd name="T25" fmla="*/ 73 h 110"/>
                <a:gd name="T26" fmla="*/ 202 w 205"/>
                <a:gd name="T27" fmla="*/ 71 h 110"/>
                <a:gd name="T28" fmla="*/ 204 w 205"/>
                <a:gd name="T29" fmla="*/ 69 h 110"/>
                <a:gd name="T30" fmla="*/ 205 w 205"/>
                <a:gd name="T31" fmla="*/ 65 h 110"/>
                <a:gd name="T32" fmla="*/ 205 w 205"/>
                <a:gd name="T33" fmla="*/ 8 h 110"/>
                <a:gd name="T34" fmla="*/ 205 w 205"/>
                <a:gd name="T35" fmla="*/ 8 h 110"/>
                <a:gd name="T36" fmla="*/ 204 w 205"/>
                <a:gd name="T37" fmla="*/ 6 h 110"/>
                <a:gd name="T38" fmla="*/ 204 w 205"/>
                <a:gd name="T39" fmla="*/ 6 h 110"/>
                <a:gd name="T40" fmla="*/ 202 w 205"/>
                <a:gd name="T41" fmla="*/ 3 h 110"/>
                <a:gd name="T42" fmla="*/ 198 w 205"/>
                <a:gd name="T43" fmla="*/ 0 h 110"/>
                <a:gd name="T44" fmla="*/ 198 w 205"/>
                <a:gd name="T45" fmla="*/ 0 h 110"/>
                <a:gd name="T46" fmla="*/ 196 w 205"/>
                <a:gd name="T47" fmla="*/ 0 h 110"/>
                <a:gd name="T48" fmla="*/ 139 w 205"/>
                <a:gd name="T49" fmla="*/ 0 h 110"/>
                <a:gd name="T50" fmla="*/ 139 w 205"/>
                <a:gd name="T51" fmla="*/ 0 h 110"/>
                <a:gd name="T52" fmla="*/ 137 w 205"/>
                <a:gd name="T53" fmla="*/ 0 h 110"/>
                <a:gd name="T54" fmla="*/ 134 w 205"/>
                <a:gd name="T55" fmla="*/ 3 h 110"/>
                <a:gd name="T56" fmla="*/ 131 w 205"/>
                <a:gd name="T57" fmla="*/ 6 h 110"/>
                <a:gd name="T58" fmla="*/ 131 w 205"/>
                <a:gd name="T59" fmla="*/ 8 h 110"/>
                <a:gd name="T60" fmla="*/ 131 w 205"/>
                <a:gd name="T61" fmla="*/ 8 h 110"/>
                <a:gd name="T62" fmla="*/ 131 w 205"/>
                <a:gd name="T63" fmla="*/ 12 h 110"/>
                <a:gd name="T64" fmla="*/ 134 w 205"/>
                <a:gd name="T65" fmla="*/ 15 h 110"/>
                <a:gd name="T66" fmla="*/ 137 w 205"/>
                <a:gd name="T67" fmla="*/ 16 h 110"/>
                <a:gd name="T68" fmla="*/ 139 w 205"/>
                <a:gd name="T69" fmla="*/ 18 h 110"/>
                <a:gd name="T70" fmla="*/ 174 w 205"/>
                <a:gd name="T71" fmla="*/ 18 h 110"/>
                <a:gd name="T72" fmla="*/ 102 w 205"/>
                <a:gd name="T73" fmla="*/ 90 h 110"/>
                <a:gd name="T74" fmla="*/ 61 w 205"/>
                <a:gd name="T75" fmla="*/ 50 h 110"/>
                <a:gd name="T76" fmla="*/ 61 w 205"/>
                <a:gd name="T77" fmla="*/ 50 h 110"/>
                <a:gd name="T78" fmla="*/ 59 w 205"/>
                <a:gd name="T79" fmla="*/ 47 h 110"/>
                <a:gd name="T80" fmla="*/ 55 w 205"/>
                <a:gd name="T81" fmla="*/ 47 h 110"/>
                <a:gd name="T82" fmla="*/ 52 w 205"/>
                <a:gd name="T83" fmla="*/ 47 h 110"/>
                <a:gd name="T84" fmla="*/ 49 w 205"/>
                <a:gd name="T85" fmla="*/ 50 h 110"/>
                <a:gd name="T86" fmla="*/ 2 w 205"/>
                <a:gd name="T87" fmla="*/ 96 h 110"/>
                <a:gd name="T88" fmla="*/ 2 w 205"/>
                <a:gd name="T89" fmla="*/ 96 h 110"/>
                <a:gd name="T90" fmla="*/ 0 w 205"/>
                <a:gd name="T91" fmla="*/ 100 h 110"/>
                <a:gd name="T92" fmla="*/ 0 w 205"/>
                <a:gd name="T93" fmla="*/ 102 h 110"/>
                <a:gd name="T94" fmla="*/ 0 w 205"/>
                <a:gd name="T95" fmla="*/ 105 h 110"/>
                <a:gd name="T96" fmla="*/ 2 w 205"/>
                <a:gd name="T97" fmla="*/ 109 h 110"/>
                <a:gd name="T98" fmla="*/ 2 w 205"/>
                <a:gd name="T99" fmla="*/ 109 h 110"/>
                <a:gd name="T100" fmla="*/ 5 w 205"/>
                <a:gd name="T101" fmla="*/ 110 h 110"/>
                <a:gd name="T102" fmla="*/ 8 w 205"/>
                <a:gd name="T103" fmla="*/ 110 h 110"/>
                <a:gd name="T104" fmla="*/ 12 w 205"/>
                <a:gd name="T105" fmla="*/ 110 h 110"/>
                <a:gd name="T106" fmla="*/ 14 w 205"/>
                <a:gd name="T107" fmla="*/ 109 h 110"/>
                <a:gd name="T108" fmla="*/ 55 w 205"/>
                <a:gd name="T109" fmla="*/ 67 h 110"/>
                <a:gd name="T110" fmla="*/ 96 w 205"/>
                <a:gd name="T111" fmla="*/ 109 h 110"/>
                <a:gd name="T112" fmla="*/ 96 w 205"/>
                <a:gd name="T113" fmla="*/ 109 h 110"/>
                <a:gd name="T114" fmla="*/ 99 w 205"/>
                <a:gd name="T115" fmla="*/ 110 h 110"/>
                <a:gd name="T116" fmla="*/ 102 w 205"/>
                <a:gd name="T117" fmla="*/ 110 h 110"/>
                <a:gd name="T118" fmla="*/ 102 w 205"/>
                <a:gd name="T11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5" h="110">
                  <a:moveTo>
                    <a:pt x="102" y="110"/>
                  </a:moveTo>
                  <a:lnTo>
                    <a:pt x="102" y="110"/>
                  </a:lnTo>
                  <a:lnTo>
                    <a:pt x="106" y="110"/>
                  </a:lnTo>
                  <a:lnTo>
                    <a:pt x="108" y="109"/>
                  </a:lnTo>
                  <a:lnTo>
                    <a:pt x="188" y="30"/>
                  </a:lnTo>
                  <a:lnTo>
                    <a:pt x="188" y="65"/>
                  </a:lnTo>
                  <a:lnTo>
                    <a:pt x="188" y="65"/>
                  </a:lnTo>
                  <a:lnTo>
                    <a:pt x="188" y="69"/>
                  </a:lnTo>
                  <a:lnTo>
                    <a:pt x="189" y="71"/>
                  </a:lnTo>
                  <a:lnTo>
                    <a:pt x="192" y="73"/>
                  </a:lnTo>
                  <a:lnTo>
                    <a:pt x="196" y="74"/>
                  </a:lnTo>
                  <a:lnTo>
                    <a:pt x="196" y="74"/>
                  </a:lnTo>
                  <a:lnTo>
                    <a:pt x="200" y="73"/>
                  </a:lnTo>
                  <a:lnTo>
                    <a:pt x="202" y="71"/>
                  </a:lnTo>
                  <a:lnTo>
                    <a:pt x="204" y="69"/>
                  </a:lnTo>
                  <a:lnTo>
                    <a:pt x="205" y="65"/>
                  </a:lnTo>
                  <a:lnTo>
                    <a:pt x="205" y="8"/>
                  </a:lnTo>
                  <a:lnTo>
                    <a:pt x="205" y="8"/>
                  </a:lnTo>
                  <a:lnTo>
                    <a:pt x="204" y="6"/>
                  </a:lnTo>
                  <a:lnTo>
                    <a:pt x="204" y="6"/>
                  </a:lnTo>
                  <a:lnTo>
                    <a:pt x="202" y="3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6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7" y="0"/>
                  </a:lnTo>
                  <a:lnTo>
                    <a:pt x="134" y="3"/>
                  </a:lnTo>
                  <a:lnTo>
                    <a:pt x="131" y="6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1" y="12"/>
                  </a:lnTo>
                  <a:lnTo>
                    <a:pt x="134" y="15"/>
                  </a:lnTo>
                  <a:lnTo>
                    <a:pt x="137" y="16"/>
                  </a:lnTo>
                  <a:lnTo>
                    <a:pt x="139" y="18"/>
                  </a:lnTo>
                  <a:lnTo>
                    <a:pt x="174" y="18"/>
                  </a:lnTo>
                  <a:lnTo>
                    <a:pt x="102" y="90"/>
                  </a:lnTo>
                  <a:lnTo>
                    <a:pt x="61" y="50"/>
                  </a:lnTo>
                  <a:lnTo>
                    <a:pt x="61" y="50"/>
                  </a:lnTo>
                  <a:lnTo>
                    <a:pt x="59" y="47"/>
                  </a:lnTo>
                  <a:lnTo>
                    <a:pt x="55" y="47"/>
                  </a:lnTo>
                  <a:lnTo>
                    <a:pt x="52" y="47"/>
                  </a:lnTo>
                  <a:lnTo>
                    <a:pt x="49" y="50"/>
                  </a:lnTo>
                  <a:lnTo>
                    <a:pt x="2" y="96"/>
                  </a:lnTo>
                  <a:lnTo>
                    <a:pt x="2" y="96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0" y="105"/>
                  </a:lnTo>
                  <a:lnTo>
                    <a:pt x="2" y="109"/>
                  </a:lnTo>
                  <a:lnTo>
                    <a:pt x="2" y="109"/>
                  </a:lnTo>
                  <a:lnTo>
                    <a:pt x="5" y="110"/>
                  </a:lnTo>
                  <a:lnTo>
                    <a:pt x="8" y="110"/>
                  </a:lnTo>
                  <a:lnTo>
                    <a:pt x="12" y="110"/>
                  </a:lnTo>
                  <a:lnTo>
                    <a:pt x="14" y="109"/>
                  </a:lnTo>
                  <a:lnTo>
                    <a:pt x="55" y="67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9" y="110"/>
                  </a:lnTo>
                  <a:lnTo>
                    <a:pt x="102" y="110"/>
                  </a:lnTo>
                  <a:lnTo>
                    <a:pt x="102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7AA65D0-D046-E843-0284-6C5CC3EC3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593" y="1437077"/>
            <a:ext cx="4307888" cy="249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495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E07F9-1510-4907-A7A6-2F4801C96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Understanding the Data</a:t>
            </a:r>
            <a:endParaRPr lang="en-US" sz="3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DD29EFB-FA6D-46BD-B66E-041684001645}"/>
              </a:ext>
            </a:extLst>
          </p:cNvPr>
          <p:cNvSpPr/>
          <p:nvPr/>
        </p:nvSpPr>
        <p:spPr>
          <a:xfrm>
            <a:off x="3430536" y="2384995"/>
            <a:ext cx="1664335" cy="1663064"/>
          </a:xfrm>
          <a:custGeom>
            <a:avLst/>
            <a:gdLst/>
            <a:ahLst/>
            <a:cxnLst/>
            <a:rect l="l" t="t" r="r" b="b"/>
            <a:pathLst>
              <a:path w="1664334" h="1663064">
                <a:moveTo>
                  <a:pt x="832103" y="0"/>
                </a:moveTo>
                <a:lnTo>
                  <a:pt x="783206" y="1411"/>
                </a:lnTo>
                <a:lnTo>
                  <a:pt x="735052" y="5593"/>
                </a:lnTo>
                <a:lnTo>
                  <a:pt x="687722" y="12468"/>
                </a:lnTo>
                <a:lnTo>
                  <a:pt x="641292" y="21958"/>
                </a:lnTo>
                <a:lnTo>
                  <a:pt x="595842" y="33984"/>
                </a:lnTo>
                <a:lnTo>
                  <a:pt x="551447" y="48469"/>
                </a:lnTo>
                <a:lnTo>
                  <a:pt x="508188" y="65335"/>
                </a:lnTo>
                <a:lnTo>
                  <a:pt x="466141" y="84504"/>
                </a:lnTo>
                <a:lnTo>
                  <a:pt x="425385" y="105897"/>
                </a:lnTo>
                <a:lnTo>
                  <a:pt x="385998" y="129437"/>
                </a:lnTo>
                <a:lnTo>
                  <a:pt x="348058" y="155046"/>
                </a:lnTo>
                <a:lnTo>
                  <a:pt x="311642" y="182646"/>
                </a:lnTo>
                <a:lnTo>
                  <a:pt x="276829" y="212159"/>
                </a:lnTo>
                <a:lnTo>
                  <a:pt x="243697" y="243506"/>
                </a:lnTo>
                <a:lnTo>
                  <a:pt x="212323" y="276610"/>
                </a:lnTo>
                <a:lnTo>
                  <a:pt x="182786" y="311393"/>
                </a:lnTo>
                <a:lnTo>
                  <a:pt x="155164" y="347777"/>
                </a:lnTo>
                <a:lnTo>
                  <a:pt x="129535" y="385683"/>
                </a:lnTo>
                <a:lnTo>
                  <a:pt x="105976" y="425035"/>
                </a:lnTo>
                <a:lnTo>
                  <a:pt x="84566" y="465753"/>
                </a:lnTo>
                <a:lnTo>
                  <a:pt x="65383" y="507759"/>
                </a:lnTo>
                <a:lnTo>
                  <a:pt x="48504" y="550977"/>
                </a:lnTo>
                <a:lnTo>
                  <a:pt x="34008" y="595327"/>
                </a:lnTo>
                <a:lnTo>
                  <a:pt x="21973" y="640733"/>
                </a:lnTo>
                <a:lnTo>
                  <a:pt x="12477" y="687115"/>
                </a:lnTo>
                <a:lnTo>
                  <a:pt x="5597" y="734395"/>
                </a:lnTo>
                <a:lnTo>
                  <a:pt x="1412" y="782497"/>
                </a:lnTo>
                <a:lnTo>
                  <a:pt x="0" y="831341"/>
                </a:lnTo>
                <a:lnTo>
                  <a:pt x="1412" y="880186"/>
                </a:lnTo>
                <a:lnTo>
                  <a:pt x="5597" y="928288"/>
                </a:lnTo>
                <a:lnTo>
                  <a:pt x="12477" y="975568"/>
                </a:lnTo>
                <a:lnTo>
                  <a:pt x="21973" y="1021950"/>
                </a:lnTo>
                <a:lnTo>
                  <a:pt x="34008" y="1067356"/>
                </a:lnTo>
                <a:lnTo>
                  <a:pt x="48504" y="1111706"/>
                </a:lnTo>
                <a:lnTo>
                  <a:pt x="65383" y="1154924"/>
                </a:lnTo>
                <a:lnTo>
                  <a:pt x="84566" y="1196930"/>
                </a:lnTo>
                <a:lnTo>
                  <a:pt x="105976" y="1237648"/>
                </a:lnTo>
                <a:lnTo>
                  <a:pt x="129535" y="1277000"/>
                </a:lnTo>
                <a:lnTo>
                  <a:pt x="155164" y="1314906"/>
                </a:lnTo>
                <a:lnTo>
                  <a:pt x="182786" y="1351290"/>
                </a:lnTo>
                <a:lnTo>
                  <a:pt x="212323" y="1386073"/>
                </a:lnTo>
                <a:lnTo>
                  <a:pt x="243697" y="1419177"/>
                </a:lnTo>
                <a:lnTo>
                  <a:pt x="276829" y="1450524"/>
                </a:lnTo>
                <a:lnTo>
                  <a:pt x="311642" y="1480037"/>
                </a:lnTo>
                <a:lnTo>
                  <a:pt x="348058" y="1507637"/>
                </a:lnTo>
                <a:lnTo>
                  <a:pt x="385998" y="1533246"/>
                </a:lnTo>
                <a:lnTo>
                  <a:pt x="425385" y="1556786"/>
                </a:lnTo>
                <a:lnTo>
                  <a:pt x="466141" y="1578179"/>
                </a:lnTo>
                <a:lnTo>
                  <a:pt x="508188" y="1597348"/>
                </a:lnTo>
                <a:lnTo>
                  <a:pt x="551447" y="1614214"/>
                </a:lnTo>
                <a:lnTo>
                  <a:pt x="595842" y="1628699"/>
                </a:lnTo>
                <a:lnTo>
                  <a:pt x="641292" y="1640725"/>
                </a:lnTo>
                <a:lnTo>
                  <a:pt x="687722" y="1650215"/>
                </a:lnTo>
                <a:lnTo>
                  <a:pt x="735052" y="1657090"/>
                </a:lnTo>
                <a:lnTo>
                  <a:pt x="783206" y="1661272"/>
                </a:lnTo>
                <a:lnTo>
                  <a:pt x="832103" y="1662683"/>
                </a:lnTo>
                <a:lnTo>
                  <a:pt x="881001" y="1661272"/>
                </a:lnTo>
                <a:lnTo>
                  <a:pt x="929155" y="1657090"/>
                </a:lnTo>
                <a:lnTo>
                  <a:pt x="976485" y="1650215"/>
                </a:lnTo>
                <a:lnTo>
                  <a:pt x="1022915" y="1640725"/>
                </a:lnTo>
                <a:lnTo>
                  <a:pt x="1068365" y="1628699"/>
                </a:lnTo>
                <a:lnTo>
                  <a:pt x="1112760" y="1614214"/>
                </a:lnTo>
                <a:lnTo>
                  <a:pt x="1156019" y="1597348"/>
                </a:lnTo>
                <a:lnTo>
                  <a:pt x="1198066" y="1578179"/>
                </a:lnTo>
                <a:lnTo>
                  <a:pt x="1238822" y="1556786"/>
                </a:lnTo>
                <a:lnTo>
                  <a:pt x="1278209" y="1533246"/>
                </a:lnTo>
                <a:lnTo>
                  <a:pt x="1316149" y="1507637"/>
                </a:lnTo>
                <a:lnTo>
                  <a:pt x="1352565" y="1480037"/>
                </a:lnTo>
                <a:lnTo>
                  <a:pt x="1387378" y="1450524"/>
                </a:lnTo>
                <a:lnTo>
                  <a:pt x="1420510" y="1419177"/>
                </a:lnTo>
                <a:lnTo>
                  <a:pt x="1451884" y="1386073"/>
                </a:lnTo>
                <a:lnTo>
                  <a:pt x="1481421" y="1351290"/>
                </a:lnTo>
                <a:lnTo>
                  <a:pt x="1509043" y="1314906"/>
                </a:lnTo>
                <a:lnTo>
                  <a:pt x="1534672" y="1277000"/>
                </a:lnTo>
                <a:lnTo>
                  <a:pt x="1558231" y="1237648"/>
                </a:lnTo>
                <a:lnTo>
                  <a:pt x="1579641" y="1196930"/>
                </a:lnTo>
                <a:lnTo>
                  <a:pt x="1598824" y="1154924"/>
                </a:lnTo>
                <a:lnTo>
                  <a:pt x="1615703" y="1111706"/>
                </a:lnTo>
                <a:lnTo>
                  <a:pt x="1630199" y="1067356"/>
                </a:lnTo>
                <a:lnTo>
                  <a:pt x="1642234" y="1021950"/>
                </a:lnTo>
                <a:lnTo>
                  <a:pt x="1651730" y="975568"/>
                </a:lnTo>
                <a:lnTo>
                  <a:pt x="1658610" y="928288"/>
                </a:lnTo>
                <a:lnTo>
                  <a:pt x="1662795" y="880186"/>
                </a:lnTo>
                <a:lnTo>
                  <a:pt x="1664208" y="831341"/>
                </a:lnTo>
                <a:lnTo>
                  <a:pt x="1662795" y="782497"/>
                </a:lnTo>
                <a:lnTo>
                  <a:pt x="1658610" y="734395"/>
                </a:lnTo>
                <a:lnTo>
                  <a:pt x="1651730" y="687115"/>
                </a:lnTo>
                <a:lnTo>
                  <a:pt x="1642234" y="640733"/>
                </a:lnTo>
                <a:lnTo>
                  <a:pt x="1630199" y="595327"/>
                </a:lnTo>
                <a:lnTo>
                  <a:pt x="1615703" y="550977"/>
                </a:lnTo>
                <a:lnTo>
                  <a:pt x="1598824" y="507759"/>
                </a:lnTo>
                <a:lnTo>
                  <a:pt x="1579641" y="465753"/>
                </a:lnTo>
                <a:lnTo>
                  <a:pt x="1558231" y="425035"/>
                </a:lnTo>
                <a:lnTo>
                  <a:pt x="1534672" y="385683"/>
                </a:lnTo>
                <a:lnTo>
                  <a:pt x="1509043" y="347777"/>
                </a:lnTo>
                <a:lnTo>
                  <a:pt x="1481421" y="311393"/>
                </a:lnTo>
                <a:lnTo>
                  <a:pt x="1451884" y="276610"/>
                </a:lnTo>
                <a:lnTo>
                  <a:pt x="1420510" y="243506"/>
                </a:lnTo>
                <a:lnTo>
                  <a:pt x="1387378" y="212159"/>
                </a:lnTo>
                <a:lnTo>
                  <a:pt x="1352565" y="182646"/>
                </a:lnTo>
                <a:lnTo>
                  <a:pt x="1316149" y="155046"/>
                </a:lnTo>
                <a:lnTo>
                  <a:pt x="1278209" y="129437"/>
                </a:lnTo>
                <a:lnTo>
                  <a:pt x="1238822" y="105897"/>
                </a:lnTo>
                <a:lnTo>
                  <a:pt x="1198066" y="84504"/>
                </a:lnTo>
                <a:lnTo>
                  <a:pt x="1156019" y="65335"/>
                </a:lnTo>
                <a:lnTo>
                  <a:pt x="1112760" y="48469"/>
                </a:lnTo>
                <a:lnTo>
                  <a:pt x="1068365" y="33984"/>
                </a:lnTo>
                <a:lnTo>
                  <a:pt x="1022915" y="21958"/>
                </a:lnTo>
                <a:lnTo>
                  <a:pt x="976485" y="12468"/>
                </a:lnTo>
                <a:lnTo>
                  <a:pt x="929155" y="5593"/>
                </a:lnTo>
                <a:lnTo>
                  <a:pt x="881001" y="1411"/>
                </a:lnTo>
                <a:lnTo>
                  <a:pt x="8321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 Placeholder 45">
            <a:extLst>
              <a:ext uri="{FF2B5EF4-FFF2-40B4-BE49-F238E27FC236}">
                <a16:creationId xmlns:a16="http://schemas.microsoft.com/office/drawing/2014/main" id="{471B51EB-95CE-4AC3-9D19-80CA3F619BF3}"/>
              </a:ext>
            </a:extLst>
          </p:cNvPr>
          <p:cNvSpPr txBox="1">
            <a:spLocks/>
          </p:cNvSpPr>
          <p:nvPr/>
        </p:nvSpPr>
        <p:spPr>
          <a:xfrm>
            <a:off x="914721" y="1450747"/>
            <a:ext cx="10362880" cy="4754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D5BDD8A-09DB-4115-B5D4-CA437A20FC95}"/>
              </a:ext>
            </a:extLst>
          </p:cNvPr>
          <p:cNvGrpSpPr>
            <a:grpSpLocks noChangeAspect="1"/>
          </p:cNvGrpSpPr>
          <p:nvPr/>
        </p:nvGrpSpPr>
        <p:grpSpPr>
          <a:xfrm>
            <a:off x="3654429" y="2623077"/>
            <a:ext cx="829574" cy="832104"/>
            <a:chOff x="11117263" y="4176713"/>
            <a:chExt cx="520700" cy="522288"/>
          </a:xfrm>
          <a:solidFill>
            <a:srgbClr val="FFFFFF"/>
          </a:solidFill>
        </p:grpSpPr>
        <p:sp>
          <p:nvSpPr>
            <p:cNvPr id="99" name="Freeform 67">
              <a:extLst>
                <a:ext uri="{FF2B5EF4-FFF2-40B4-BE49-F238E27FC236}">
                  <a16:creationId xmlns:a16="http://schemas.microsoft.com/office/drawing/2014/main" id="{0FD27D0B-9D60-4678-A458-C314FF3295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17263" y="4176713"/>
              <a:ext cx="520700" cy="522288"/>
            </a:xfrm>
            <a:custGeom>
              <a:avLst/>
              <a:gdLst>
                <a:gd name="T0" fmla="*/ 312 w 657"/>
                <a:gd name="T1" fmla="*/ 657 h 658"/>
                <a:gd name="T2" fmla="*/ 262 w 657"/>
                <a:gd name="T3" fmla="*/ 652 h 658"/>
                <a:gd name="T4" fmla="*/ 200 w 657"/>
                <a:gd name="T5" fmla="*/ 633 h 658"/>
                <a:gd name="T6" fmla="*/ 120 w 657"/>
                <a:gd name="T7" fmla="*/ 583 h 658"/>
                <a:gd name="T8" fmla="*/ 57 w 657"/>
                <a:gd name="T9" fmla="*/ 513 h 658"/>
                <a:gd name="T10" fmla="*/ 15 w 657"/>
                <a:gd name="T11" fmla="*/ 427 h 658"/>
                <a:gd name="T12" fmla="*/ 4 w 657"/>
                <a:gd name="T13" fmla="*/ 379 h 658"/>
                <a:gd name="T14" fmla="*/ 0 w 657"/>
                <a:gd name="T15" fmla="*/ 329 h 658"/>
                <a:gd name="T16" fmla="*/ 2 w 657"/>
                <a:gd name="T17" fmla="*/ 296 h 658"/>
                <a:gd name="T18" fmla="*/ 11 w 657"/>
                <a:gd name="T19" fmla="*/ 247 h 658"/>
                <a:gd name="T20" fmla="*/ 39 w 657"/>
                <a:gd name="T21" fmla="*/ 172 h 658"/>
                <a:gd name="T22" fmla="*/ 97 w 657"/>
                <a:gd name="T23" fmla="*/ 97 h 658"/>
                <a:gd name="T24" fmla="*/ 172 w 657"/>
                <a:gd name="T25" fmla="*/ 41 h 658"/>
                <a:gd name="T26" fmla="*/ 246 w 657"/>
                <a:gd name="T27" fmla="*/ 11 h 658"/>
                <a:gd name="T28" fmla="*/ 296 w 657"/>
                <a:gd name="T29" fmla="*/ 3 h 658"/>
                <a:gd name="T30" fmla="*/ 329 w 657"/>
                <a:gd name="T31" fmla="*/ 0 h 658"/>
                <a:gd name="T32" fmla="*/ 379 w 657"/>
                <a:gd name="T33" fmla="*/ 4 h 658"/>
                <a:gd name="T34" fmla="*/ 426 w 657"/>
                <a:gd name="T35" fmla="*/ 15 h 658"/>
                <a:gd name="T36" fmla="*/ 512 w 657"/>
                <a:gd name="T37" fmla="*/ 57 h 658"/>
                <a:gd name="T38" fmla="*/ 582 w 657"/>
                <a:gd name="T39" fmla="*/ 120 h 658"/>
                <a:gd name="T40" fmla="*/ 631 w 657"/>
                <a:gd name="T41" fmla="*/ 202 h 658"/>
                <a:gd name="T42" fmla="*/ 650 w 657"/>
                <a:gd name="T43" fmla="*/ 263 h 658"/>
                <a:gd name="T44" fmla="*/ 657 w 657"/>
                <a:gd name="T45" fmla="*/ 312 h 658"/>
                <a:gd name="T46" fmla="*/ 657 w 657"/>
                <a:gd name="T47" fmla="*/ 347 h 658"/>
                <a:gd name="T48" fmla="*/ 650 w 657"/>
                <a:gd name="T49" fmla="*/ 395 h 658"/>
                <a:gd name="T50" fmla="*/ 631 w 657"/>
                <a:gd name="T51" fmla="*/ 457 h 658"/>
                <a:gd name="T52" fmla="*/ 582 w 657"/>
                <a:gd name="T53" fmla="*/ 539 h 658"/>
                <a:gd name="T54" fmla="*/ 512 w 657"/>
                <a:gd name="T55" fmla="*/ 602 h 658"/>
                <a:gd name="T56" fmla="*/ 426 w 657"/>
                <a:gd name="T57" fmla="*/ 644 h 658"/>
                <a:gd name="T58" fmla="*/ 379 w 657"/>
                <a:gd name="T59" fmla="*/ 654 h 658"/>
                <a:gd name="T60" fmla="*/ 329 w 657"/>
                <a:gd name="T61" fmla="*/ 658 h 658"/>
                <a:gd name="T62" fmla="*/ 329 w 657"/>
                <a:gd name="T63" fmla="*/ 38 h 658"/>
                <a:gd name="T64" fmla="*/ 242 w 657"/>
                <a:gd name="T65" fmla="*/ 51 h 658"/>
                <a:gd name="T66" fmla="*/ 166 w 657"/>
                <a:gd name="T67" fmla="*/ 88 h 658"/>
                <a:gd name="T68" fmla="*/ 104 w 657"/>
                <a:gd name="T69" fmla="*/ 144 h 658"/>
                <a:gd name="T70" fmla="*/ 61 w 657"/>
                <a:gd name="T71" fmla="*/ 216 h 658"/>
                <a:gd name="T72" fmla="*/ 39 w 657"/>
                <a:gd name="T73" fmla="*/ 300 h 658"/>
                <a:gd name="T74" fmla="*/ 39 w 657"/>
                <a:gd name="T75" fmla="*/ 359 h 658"/>
                <a:gd name="T76" fmla="*/ 61 w 657"/>
                <a:gd name="T77" fmla="*/ 442 h 658"/>
                <a:gd name="T78" fmla="*/ 104 w 657"/>
                <a:gd name="T79" fmla="*/ 515 h 658"/>
                <a:gd name="T80" fmla="*/ 166 w 657"/>
                <a:gd name="T81" fmla="*/ 571 h 658"/>
                <a:gd name="T82" fmla="*/ 242 w 657"/>
                <a:gd name="T83" fmla="*/ 607 h 658"/>
                <a:gd name="T84" fmla="*/ 329 w 657"/>
                <a:gd name="T85" fmla="*/ 621 h 658"/>
                <a:gd name="T86" fmla="*/ 387 w 657"/>
                <a:gd name="T87" fmla="*/ 614 h 658"/>
                <a:gd name="T88" fmla="*/ 468 w 657"/>
                <a:gd name="T89" fmla="*/ 586 h 658"/>
                <a:gd name="T90" fmla="*/ 535 w 657"/>
                <a:gd name="T91" fmla="*/ 535 h 658"/>
                <a:gd name="T92" fmla="*/ 584 w 657"/>
                <a:gd name="T93" fmla="*/ 468 h 658"/>
                <a:gd name="T94" fmla="*/ 614 w 657"/>
                <a:gd name="T95" fmla="*/ 388 h 658"/>
                <a:gd name="T96" fmla="*/ 619 w 657"/>
                <a:gd name="T97" fmla="*/ 329 h 658"/>
                <a:gd name="T98" fmla="*/ 607 w 657"/>
                <a:gd name="T99" fmla="*/ 243 h 658"/>
                <a:gd name="T100" fmla="*/ 570 w 657"/>
                <a:gd name="T101" fmla="*/ 167 h 658"/>
                <a:gd name="T102" fmla="*/ 513 w 657"/>
                <a:gd name="T103" fmla="*/ 105 h 658"/>
                <a:gd name="T104" fmla="*/ 442 w 657"/>
                <a:gd name="T105" fmla="*/ 61 h 658"/>
                <a:gd name="T106" fmla="*/ 359 w 657"/>
                <a:gd name="T107" fmla="*/ 39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7" h="658">
                  <a:moveTo>
                    <a:pt x="329" y="658"/>
                  </a:moveTo>
                  <a:lnTo>
                    <a:pt x="329" y="658"/>
                  </a:lnTo>
                  <a:lnTo>
                    <a:pt x="312" y="657"/>
                  </a:lnTo>
                  <a:lnTo>
                    <a:pt x="296" y="657"/>
                  </a:lnTo>
                  <a:lnTo>
                    <a:pt x="278" y="654"/>
                  </a:lnTo>
                  <a:lnTo>
                    <a:pt x="262" y="652"/>
                  </a:lnTo>
                  <a:lnTo>
                    <a:pt x="246" y="648"/>
                  </a:lnTo>
                  <a:lnTo>
                    <a:pt x="231" y="644"/>
                  </a:lnTo>
                  <a:lnTo>
                    <a:pt x="200" y="633"/>
                  </a:lnTo>
                  <a:lnTo>
                    <a:pt x="172" y="618"/>
                  </a:lnTo>
                  <a:lnTo>
                    <a:pt x="145" y="602"/>
                  </a:lnTo>
                  <a:lnTo>
                    <a:pt x="120" y="583"/>
                  </a:lnTo>
                  <a:lnTo>
                    <a:pt x="97" y="562"/>
                  </a:lnTo>
                  <a:lnTo>
                    <a:pt x="76" y="539"/>
                  </a:lnTo>
                  <a:lnTo>
                    <a:pt x="57" y="513"/>
                  </a:lnTo>
                  <a:lnTo>
                    <a:pt x="39" y="486"/>
                  </a:lnTo>
                  <a:lnTo>
                    <a:pt x="26" y="457"/>
                  </a:lnTo>
                  <a:lnTo>
                    <a:pt x="15" y="427"/>
                  </a:lnTo>
                  <a:lnTo>
                    <a:pt x="11" y="411"/>
                  </a:lnTo>
                  <a:lnTo>
                    <a:pt x="7" y="395"/>
                  </a:lnTo>
                  <a:lnTo>
                    <a:pt x="4" y="379"/>
                  </a:lnTo>
                  <a:lnTo>
                    <a:pt x="2" y="363"/>
                  </a:lnTo>
                  <a:lnTo>
                    <a:pt x="0" y="347"/>
                  </a:lnTo>
                  <a:lnTo>
                    <a:pt x="0" y="329"/>
                  </a:lnTo>
                  <a:lnTo>
                    <a:pt x="0" y="329"/>
                  </a:lnTo>
                  <a:lnTo>
                    <a:pt x="0" y="312"/>
                  </a:lnTo>
                  <a:lnTo>
                    <a:pt x="2" y="296"/>
                  </a:lnTo>
                  <a:lnTo>
                    <a:pt x="4" y="280"/>
                  </a:lnTo>
                  <a:lnTo>
                    <a:pt x="7" y="263"/>
                  </a:lnTo>
                  <a:lnTo>
                    <a:pt x="11" y="247"/>
                  </a:lnTo>
                  <a:lnTo>
                    <a:pt x="15" y="231"/>
                  </a:lnTo>
                  <a:lnTo>
                    <a:pt x="26" y="202"/>
                  </a:lnTo>
                  <a:lnTo>
                    <a:pt x="39" y="172"/>
                  </a:lnTo>
                  <a:lnTo>
                    <a:pt x="57" y="145"/>
                  </a:lnTo>
                  <a:lnTo>
                    <a:pt x="76" y="120"/>
                  </a:lnTo>
                  <a:lnTo>
                    <a:pt x="97" y="97"/>
                  </a:lnTo>
                  <a:lnTo>
                    <a:pt x="120" y="75"/>
                  </a:lnTo>
                  <a:lnTo>
                    <a:pt x="145" y="57"/>
                  </a:lnTo>
                  <a:lnTo>
                    <a:pt x="172" y="41"/>
                  </a:lnTo>
                  <a:lnTo>
                    <a:pt x="200" y="27"/>
                  </a:lnTo>
                  <a:lnTo>
                    <a:pt x="231" y="15"/>
                  </a:lnTo>
                  <a:lnTo>
                    <a:pt x="246" y="11"/>
                  </a:lnTo>
                  <a:lnTo>
                    <a:pt x="262" y="7"/>
                  </a:lnTo>
                  <a:lnTo>
                    <a:pt x="278" y="4"/>
                  </a:lnTo>
                  <a:lnTo>
                    <a:pt x="296" y="3"/>
                  </a:lnTo>
                  <a:lnTo>
                    <a:pt x="312" y="2"/>
                  </a:lnTo>
                  <a:lnTo>
                    <a:pt x="329" y="0"/>
                  </a:lnTo>
                  <a:lnTo>
                    <a:pt x="329" y="0"/>
                  </a:lnTo>
                  <a:lnTo>
                    <a:pt x="345" y="2"/>
                  </a:lnTo>
                  <a:lnTo>
                    <a:pt x="363" y="3"/>
                  </a:lnTo>
                  <a:lnTo>
                    <a:pt x="379" y="4"/>
                  </a:lnTo>
                  <a:lnTo>
                    <a:pt x="395" y="7"/>
                  </a:lnTo>
                  <a:lnTo>
                    <a:pt x="411" y="11"/>
                  </a:lnTo>
                  <a:lnTo>
                    <a:pt x="426" y="15"/>
                  </a:lnTo>
                  <a:lnTo>
                    <a:pt x="457" y="27"/>
                  </a:lnTo>
                  <a:lnTo>
                    <a:pt x="485" y="41"/>
                  </a:lnTo>
                  <a:lnTo>
                    <a:pt x="512" y="57"/>
                  </a:lnTo>
                  <a:lnTo>
                    <a:pt x="538" y="75"/>
                  </a:lnTo>
                  <a:lnTo>
                    <a:pt x="562" y="97"/>
                  </a:lnTo>
                  <a:lnTo>
                    <a:pt x="582" y="120"/>
                  </a:lnTo>
                  <a:lnTo>
                    <a:pt x="601" y="145"/>
                  </a:lnTo>
                  <a:lnTo>
                    <a:pt x="618" y="172"/>
                  </a:lnTo>
                  <a:lnTo>
                    <a:pt x="631" y="202"/>
                  </a:lnTo>
                  <a:lnTo>
                    <a:pt x="642" y="231"/>
                  </a:lnTo>
                  <a:lnTo>
                    <a:pt x="648" y="247"/>
                  </a:lnTo>
                  <a:lnTo>
                    <a:pt x="650" y="263"/>
                  </a:lnTo>
                  <a:lnTo>
                    <a:pt x="654" y="280"/>
                  </a:lnTo>
                  <a:lnTo>
                    <a:pt x="656" y="296"/>
                  </a:lnTo>
                  <a:lnTo>
                    <a:pt x="657" y="312"/>
                  </a:lnTo>
                  <a:lnTo>
                    <a:pt x="657" y="329"/>
                  </a:lnTo>
                  <a:lnTo>
                    <a:pt x="657" y="329"/>
                  </a:lnTo>
                  <a:lnTo>
                    <a:pt x="657" y="347"/>
                  </a:lnTo>
                  <a:lnTo>
                    <a:pt x="656" y="363"/>
                  </a:lnTo>
                  <a:lnTo>
                    <a:pt x="654" y="379"/>
                  </a:lnTo>
                  <a:lnTo>
                    <a:pt x="650" y="395"/>
                  </a:lnTo>
                  <a:lnTo>
                    <a:pt x="648" y="411"/>
                  </a:lnTo>
                  <a:lnTo>
                    <a:pt x="642" y="427"/>
                  </a:lnTo>
                  <a:lnTo>
                    <a:pt x="631" y="457"/>
                  </a:lnTo>
                  <a:lnTo>
                    <a:pt x="618" y="486"/>
                  </a:lnTo>
                  <a:lnTo>
                    <a:pt x="601" y="513"/>
                  </a:lnTo>
                  <a:lnTo>
                    <a:pt x="582" y="539"/>
                  </a:lnTo>
                  <a:lnTo>
                    <a:pt x="562" y="562"/>
                  </a:lnTo>
                  <a:lnTo>
                    <a:pt x="538" y="583"/>
                  </a:lnTo>
                  <a:lnTo>
                    <a:pt x="512" y="602"/>
                  </a:lnTo>
                  <a:lnTo>
                    <a:pt x="485" y="618"/>
                  </a:lnTo>
                  <a:lnTo>
                    <a:pt x="457" y="633"/>
                  </a:lnTo>
                  <a:lnTo>
                    <a:pt x="426" y="644"/>
                  </a:lnTo>
                  <a:lnTo>
                    <a:pt x="411" y="648"/>
                  </a:lnTo>
                  <a:lnTo>
                    <a:pt x="395" y="652"/>
                  </a:lnTo>
                  <a:lnTo>
                    <a:pt x="379" y="654"/>
                  </a:lnTo>
                  <a:lnTo>
                    <a:pt x="363" y="657"/>
                  </a:lnTo>
                  <a:lnTo>
                    <a:pt x="345" y="657"/>
                  </a:lnTo>
                  <a:lnTo>
                    <a:pt x="329" y="658"/>
                  </a:lnTo>
                  <a:lnTo>
                    <a:pt x="329" y="658"/>
                  </a:lnTo>
                  <a:close/>
                  <a:moveTo>
                    <a:pt x="329" y="38"/>
                  </a:moveTo>
                  <a:lnTo>
                    <a:pt x="329" y="38"/>
                  </a:lnTo>
                  <a:lnTo>
                    <a:pt x="299" y="39"/>
                  </a:lnTo>
                  <a:lnTo>
                    <a:pt x="270" y="45"/>
                  </a:lnTo>
                  <a:lnTo>
                    <a:pt x="242" y="51"/>
                  </a:lnTo>
                  <a:lnTo>
                    <a:pt x="215" y="61"/>
                  </a:lnTo>
                  <a:lnTo>
                    <a:pt x="190" y="73"/>
                  </a:lnTo>
                  <a:lnTo>
                    <a:pt x="166" y="88"/>
                  </a:lnTo>
                  <a:lnTo>
                    <a:pt x="144" y="105"/>
                  </a:lnTo>
                  <a:lnTo>
                    <a:pt x="123" y="124"/>
                  </a:lnTo>
                  <a:lnTo>
                    <a:pt x="104" y="144"/>
                  </a:lnTo>
                  <a:lnTo>
                    <a:pt x="88" y="167"/>
                  </a:lnTo>
                  <a:lnTo>
                    <a:pt x="73" y="191"/>
                  </a:lnTo>
                  <a:lnTo>
                    <a:pt x="61" y="216"/>
                  </a:lnTo>
                  <a:lnTo>
                    <a:pt x="51" y="243"/>
                  </a:lnTo>
                  <a:lnTo>
                    <a:pt x="43" y="270"/>
                  </a:lnTo>
                  <a:lnTo>
                    <a:pt x="39" y="300"/>
                  </a:lnTo>
                  <a:lnTo>
                    <a:pt x="38" y="329"/>
                  </a:lnTo>
                  <a:lnTo>
                    <a:pt x="38" y="329"/>
                  </a:lnTo>
                  <a:lnTo>
                    <a:pt x="39" y="359"/>
                  </a:lnTo>
                  <a:lnTo>
                    <a:pt x="43" y="388"/>
                  </a:lnTo>
                  <a:lnTo>
                    <a:pt x="51" y="415"/>
                  </a:lnTo>
                  <a:lnTo>
                    <a:pt x="61" y="442"/>
                  </a:lnTo>
                  <a:lnTo>
                    <a:pt x="73" y="468"/>
                  </a:lnTo>
                  <a:lnTo>
                    <a:pt x="88" y="492"/>
                  </a:lnTo>
                  <a:lnTo>
                    <a:pt x="104" y="515"/>
                  </a:lnTo>
                  <a:lnTo>
                    <a:pt x="123" y="535"/>
                  </a:lnTo>
                  <a:lnTo>
                    <a:pt x="144" y="554"/>
                  </a:lnTo>
                  <a:lnTo>
                    <a:pt x="166" y="571"/>
                  </a:lnTo>
                  <a:lnTo>
                    <a:pt x="190" y="586"/>
                  </a:lnTo>
                  <a:lnTo>
                    <a:pt x="215" y="598"/>
                  </a:lnTo>
                  <a:lnTo>
                    <a:pt x="242" y="607"/>
                  </a:lnTo>
                  <a:lnTo>
                    <a:pt x="270" y="614"/>
                  </a:lnTo>
                  <a:lnTo>
                    <a:pt x="299" y="619"/>
                  </a:lnTo>
                  <a:lnTo>
                    <a:pt x="329" y="621"/>
                  </a:lnTo>
                  <a:lnTo>
                    <a:pt x="329" y="621"/>
                  </a:lnTo>
                  <a:lnTo>
                    <a:pt x="359" y="619"/>
                  </a:lnTo>
                  <a:lnTo>
                    <a:pt x="387" y="614"/>
                  </a:lnTo>
                  <a:lnTo>
                    <a:pt x="415" y="607"/>
                  </a:lnTo>
                  <a:lnTo>
                    <a:pt x="442" y="598"/>
                  </a:lnTo>
                  <a:lnTo>
                    <a:pt x="468" y="586"/>
                  </a:lnTo>
                  <a:lnTo>
                    <a:pt x="492" y="571"/>
                  </a:lnTo>
                  <a:lnTo>
                    <a:pt x="513" y="554"/>
                  </a:lnTo>
                  <a:lnTo>
                    <a:pt x="535" y="535"/>
                  </a:lnTo>
                  <a:lnTo>
                    <a:pt x="554" y="515"/>
                  </a:lnTo>
                  <a:lnTo>
                    <a:pt x="570" y="492"/>
                  </a:lnTo>
                  <a:lnTo>
                    <a:pt x="584" y="468"/>
                  </a:lnTo>
                  <a:lnTo>
                    <a:pt x="597" y="442"/>
                  </a:lnTo>
                  <a:lnTo>
                    <a:pt x="607" y="415"/>
                  </a:lnTo>
                  <a:lnTo>
                    <a:pt x="614" y="388"/>
                  </a:lnTo>
                  <a:lnTo>
                    <a:pt x="618" y="359"/>
                  </a:lnTo>
                  <a:lnTo>
                    <a:pt x="619" y="329"/>
                  </a:lnTo>
                  <a:lnTo>
                    <a:pt x="619" y="329"/>
                  </a:lnTo>
                  <a:lnTo>
                    <a:pt x="618" y="300"/>
                  </a:lnTo>
                  <a:lnTo>
                    <a:pt x="614" y="270"/>
                  </a:lnTo>
                  <a:lnTo>
                    <a:pt x="607" y="243"/>
                  </a:lnTo>
                  <a:lnTo>
                    <a:pt x="597" y="216"/>
                  </a:lnTo>
                  <a:lnTo>
                    <a:pt x="584" y="191"/>
                  </a:lnTo>
                  <a:lnTo>
                    <a:pt x="570" y="167"/>
                  </a:lnTo>
                  <a:lnTo>
                    <a:pt x="554" y="144"/>
                  </a:lnTo>
                  <a:lnTo>
                    <a:pt x="535" y="124"/>
                  </a:lnTo>
                  <a:lnTo>
                    <a:pt x="513" y="105"/>
                  </a:lnTo>
                  <a:lnTo>
                    <a:pt x="492" y="88"/>
                  </a:lnTo>
                  <a:lnTo>
                    <a:pt x="468" y="73"/>
                  </a:lnTo>
                  <a:lnTo>
                    <a:pt x="442" y="61"/>
                  </a:lnTo>
                  <a:lnTo>
                    <a:pt x="415" y="51"/>
                  </a:lnTo>
                  <a:lnTo>
                    <a:pt x="387" y="45"/>
                  </a:lnTo>
                  <a:lnTo>
                    <a:pt x="359" y="39"/>
                  </a:lnTo>
                  <a:lnTo>
                    <a:pt x="329" y="38"/>
                  </a:lnTo>
                  <a:lnTo>
                    <a:pt x="32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0" name="Freeform 254">
              <a:extLst>
                <a:ext uri="{FF2B5EF4-FFF2-40B4-BE49-F238E27FC236}">
                  <a16:creationId xmlns:a16="http://schemas.microsoft.com/office/drawing/2014/main" id="{8A1E0A85-417A-4C55-8C28-6939B82EA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3001" y="4319588"/>
              <a:ext cx="174625" cy="204788"/>
            </a:xfrm>
            <a:custGeom>
              <a:avLst/>
              <a:gdLst>
                <a:gd name="T0" fmla="*/ 217 w 221"/>
                <a:gd name="T1" fmla="*/ 0 h 258"/>
                <a:gd name="T2" fmla="*/ 4 w 221"/>
                <a:gd name="T3" fmla="*/ 0 h 258"/>
                <a:gd name="T4" fmla="*/ 4 w 221"/>
                <a:gd name="T5" fmla="*/ 0 h 258"/>
                <a:gd name="T6" fmla="*/ 2 w 221"/>
                <a:gd name="T7" fmla="*/ 2 h 258"/>
                <a:gd name="T8" fmla="*/ 0 w 221"/>
                <a:gd name="T9" fmla="*/ 6 h 258"/>
                <a:gd name="T10" fmla="*/ 0 w 221"/>
                <a:gd name="T11" fmla="*/ 24 h 258"/>
                <a:gd name="T12" fmla="*/ 0 w 221"/>
                <a:gd name="T13" fmla="*/ 24 h 258"/>
                <a:gd name="T14" fmla="*/ 2 w 221"/>
                <a:gd name="T15" fmla="*/ 27 h 258"/>
                <a:gd name="T16" fmla="*/ 4 w 221"/>
                <a:gd name="T17" fmla="*/ 28 h 258"/>
                <a:gd name="T18" fmla="*/ 194 w 221"/>
                <a:gd name="T19" fmla="*/ 28 h 258"/>
                <a:gd name="T20" fmla="*/ 194 w 221"/>
                <a:gd name="T21" fmla="*/ 254 h 258"/>
                <a:gd name="T22" fmla="*/ 194 w 221"/>
                <a:gd name="T23" fmla="*/ 254 h 258"/>
                <a:gd name="T24" fmla="*/ 194 w 221"/>
                <a:gd name="T25" fmla="*/ 257 h 258"/>
                <a:gd name="T26" fmla="*/ 198 w 221"/>
                <a:gd name="T27" fmla="*/ 258 h 258"/>
                <a:gd name="T28" fmla="*/ 217 w 221"/>
                <a:gd name="T29" fmla="*/ 258 h 258"/>
                <a:gd name="T30" fmla="*/ 217 w 221"/>
                <a:gd name="T31" fmla="*/ 258 h 258"/>
                <a:gd name="T32" fmla="*/ 219 w 221"/>
                <a:gd name="T33" fmla="*/ 257 h 258"/>
                <a:gd name="T34" fmla="*/ 221 w 221"/>
                <a:gd name="T35" fmla="*/ 254 h 258"/>
                <a:gd name="T36" fmla="*/ 221 w 221"/>
                <a:gd name="T37" fmla="*/ 6 h 258"/>
                <a:gd name="T38" fmla="*/ 221 w 221"/>
                <a:gd name="T39" fmla="*/ 6 h 258"/>
                <a:gd name="T40" fmla="*/ 219 w 221"/>
                <a:gd name="T41" fmla="*/ 2 h 258"/>
                <a:gd name="T42" fmla="*/ 217 w 221"/>
                <a:gd name="T43" fmla="*/ 0 h 258"/>
                <a:gd name="T44" fmla="*/ 217 w 221"/>
                <a:gd name="T45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1" h="258">
                  <a:moveTo>
                    <a:pt x="217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7"/>
                  </a:lnTo>
                  <a:lnTo>
                    <a:pt x="4" y="28"/>
                  </a:lnTo>
                  <a:lnTo>
                    <a:pt x="194" y="28"/>
                  </a:lnTo>
                  <a:lnTo>
                    <a:pt x="194" y="254"/>
                  </a:lnTo>
                  <a:lnTo>
                    <a:pt x="194" y="254"/>
                  </a:lnTo>
                  <a:lnTo>
                    <a:pt x="194" y="257"/>
                  </a:lnTo>
                  <a:lnTo>
                    <a:pt x="198" y="258"/>
                  </a:lnTo>
                  <a:lnTo>
                    <a:pt x="217" y="258"/>
                  </a:lnTo>
                  <a:lnTo>
                    <a:pt x="217" y="258"/>
                  </a:lnTo>
                  <a:lnTo>
                    <a:pt x="219" y="257"/>
                  </a:lnTo>
                  <a:lnTo>
                    <a:pt x="221" y="254"/>
                  </a:lnTo>
                  <a:lnTo>
                    <a:pt x="221" y="6"/>
                  </a:lnTo>
                  <a:lnTo>
                    <a:pt x="221" y="6"/>
                  </a:lnTo>
                  <a:lnTo>
                    <a:pt x="219" y="2"/>
                  </a:lnTo>
                  <a:lnTo>
                    <a:pt x="217" y="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1" name="Freeform 255">
              <a:extLst>
                <a:ext uri="{FF2B5EF4-FFF2-40B4-BE49-F238E27FC236}">
                  <a16:creationId xmlns:a16="http://schemas.microsoft.com/office/drawing/2014/main" id="{8AD7D9E6-D9D3-4905-A7C3-52276BE66B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272838" y="4357688"/>
              <a:ext cx="168275" cy="198438"/>
            </a:xfrm>
            <a:custGeom>
              <a:avLst/>
              <a:gdLst>
                <a:gd name="T0" fmla="*/ 6 w 213"/>
                <a:gd name="T1" fmla="*/ 0 h 248"/>
                <a:gd name="T2" fmla="*/ 2 w 213"/>
                <a:gd name="T3" fmla="*/ 1 h 248"/>
                <a:gd name="T4" fmla="*/ 0 w 213"/>
                <a:gd name="T5" fmla="*/ 243 h 248"/>
                <a:gd name="T6" fmla="*/ 2 w 213"/>
                <a:gd name="T7" fmla="*/ 247 h 248"/>
                <a:gd name="T8" fmla="*/ 207 w 213"/>
                <a:gd name="T9" fmla="*/ 248 h 248"/>
                <a:gd name="T10" fmla="*/ 211 w 213"/>
                <a:gd name="T11" fmla="*/ 247 h 248"/>
                <a:gd name="T12" fmla="*/ 213 w 213"/>
                <a:gd name="T13" fmla="*/ 4 h 248"/>
                <a:gd name="T14" fmla="*/ 211 w 213"/>
                <a:gd name="T15" fmla="*/ 1 h 248"/>
                <a:gd name="T16" fmla="*/ 207 w 213"/>
                <a:gd name="T17" fmla="*/ 0 h 248"/>
                <a:gd name="T18" fmla="*/ 47 w 213"/>
                <a:gd name="T19" fmla="*/ 177 h 248"/>
                <a:gd name="T20" fmla="*/ 43 w 213"/>
                <a:gd name="T21" fmla="*/ 177 h 248"/>
                <a:gd name="T22" fmla="*/ 39 w 213"/>
                <a:gd name="T23" fmla="*/ 173 h 248"/>
                <a:gd name="T24" fmla="*/ 39 w 213"/>
                <a:gd name="T25" fmla="*/ 169 h 248"/>
                <a:gd name="T26" fmla="*/ 41 w 213"/>
                <a:gd name="T27" fmla="*/ 163 h 248"/>
                <a:gd name="T28" fmla="*/ 47 w 213"/>
                <a:gd name="T29" fmla="*/ 161 h 248"/>
                <a:gd name="T30" fmla="*/ 88 w 213"/>
                <a:gd name="T31" fmla="*/ 161 h 248"/>
                <a:gd name="T32" fmla="*/ 94 w 213"/>
                <a:gd name="T33" fmla="*/ 163 h 248"/>
                <a:gd name="T34" fmla="*/ 96 w 213"/>
                <a:gd name="T35" fmla="*/ 169 h 248"/>
                <a:gd name="T36" fmla="*/ 96 w 213"/>
                <a:gd name="T37" fmla="*/ 173 h 248"/>
                <a:gd name="T38" fmla="*/ 92 w 213"/>
                <a:gd name="T39" fmla="*/ 177 h 248"/>
                <a:gd name="T40" fmla="*/ 88 w 213"/>
                <a:gd name="T41" fmla="*/ 177 h 248"/>
                <a:gd name="T42" fmla="*/ 47 w 213"/>
                <a:gd name="T43" fmla="*/ 131 h 248"/>
                <a:gd name="T44" fmla="*/ 43 w 213"/>
                <a:gd name="T45" fmla="*/ 131 h 248"/>
                <a:gd name="T46" fmla="*/ 39 w 213"/>
                <a:gd name="T47" fmla="*/ 127 h 248"/>
                <a:gd name="T48" fmla="*/ 39 w 213"/>
                <a:gd name="T49" fmla="*/ 123 h 248"/>
                <a:gd name="T50" fmla="*/ 41 w 213"/>
                <a:gd name="T51" fmla="*/ 118 h 248"/>
                <a:gd name="T52" fmla="*/ 47 w 213"/>
                <a:gd name="T53" fmla="*/ 115 h 248"/>
                <a:gd name="T54" fmla="*/ 162 w 213"/>
                <a:gd name="T55" fmla="*/ 115 h 248"/>
                <a:gd name="T56" fmla="*/ 167 w 213"/>
                <a:gd name="T57" fmla="*/ 118 h 248"/>
                <a:gd name="T58" fmla="*/ 170 w 213"/>
                <a:gd name="T59" fmla="*/ 123 h 248"/>
                <a:gd name="T60" fmla="*/ 170 w 213"/>
                <a:gd name="T61" fmla="*/ 127 h 248"/>
                <a:gd name="T62" fmla="*/ 164 w 213"/>
                <a:gd name="T63" fmla="*/ 131 h 248"/>
                <a:gd name="T64" fmla="*/ 162 w 213"/>
                <a:gd name="T65" fmla="*/ 131 h 248"/>
                <a:gd name="T66" fmla="*/ 47 w 213"/>
                <a:gd name="T67" fmla="*/ 86 h 248"/>
                <a:gd name="T68" fmla="*/ 43 w 213"/>
                <a:gd name="T69" fmla="*/ 86 h 248"/>
                <a:gd name="T70" fmla="*/ 39 w 213"/>
                <a:gd name="T71" fmla="*/ 80 h 248"/>
                <a:gd name="T72" fmla="*/ 39 w 213"/>
                <a:gd name="T73" fmla="*/ 77 h 248"/>
                <a:gd name="T74" fmla="*/ 41 w 213"/>
                <a:gd name="T75" fmla="*/ 72 h 248"/>
                <a:gd name="T76" fmla="*/ 47 w 213"/>
                <a:gd name="T77" fmla="*/ 69 h 248"/>
                <a:gd name="T78" fmla="*/ 162 w 213"/>
                <a:gd name="T79" fmla="*/ 69 h 248"/>
                <a:gd name="T80" fmla="*/ 167 w 213"/>
                <a:gd name="T81" fmla="*/ 72 h 248"/>
                <a:gd name="T82" fmla="*/ 170 w 213"/>
                <a:gd name="T83" fmla="*/ 77 h 248"/>
                <a:gd name="T84" fmla="*/ 170 w 213"/>
                <a:gd name="T85" fmla="*/ 80 h 248"/>
                <a:gd name="T86" fmla="*/ 164 w 213"/>
                <a:gd name="T87" fmla="*/ 86 h 248"/>
                <a:gd name="T88" fmla="*/ 162 w 213"/>
                <a:gd name="T89" fmla="*/ 8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248">
                  <a:moveTo>
                    <a:pt x="207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2" y="247"/>
                  </a:lnTo>
                  <a:lnTo>
                    <a:pt x="6" y="248"/>
                  </a:lnTo>
                  <a:lnTo>
                    <a:pt x="207" y="248"/>
                  </a:lnTo>
                  <a:lnTo>
                    <a:pt x="207" y="248"/>
                  </a:lnTo>
                  <a:lnTo>
                    <a:pt x="211" y="247"/>
                  </a:lnTo>
                  <a:lnTo>
                    <a:pt x="213" y="243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1" y="1"/>
                  </a:lnTo>
                  <a:lnTo>
                    <a:pt x="207" y="0"/>
                  </a:lnTo>
                  <a:lnTo>
                    <a:pt x="207" y="0"/>
                  </a:lnTo>
                  <a:close/>
                  <a:moveTo>
                    <a:pt x="88" y="177"/>
                  </a:moveTo>
                  <a:lnTo>
                    <a:pt x="47" y="177"/>
                  </a:lnTo>
                  <a:lnTo>
                    <a:pt x="47" y="177"/>
                  </a:lnTo>
                  <a:lnTo>
                    <a:pt x="43" y="177"/>
                  </a:lnTo>
                  <a:lnTo>
                    <a:pt x="41" y="176"/>
                  </a:lnTo>
                  <a:lnTo>
                    <a:pt x="39" y="173"/>
                  </a:lnTo>
                  <a:lnTo>
                    <a:pt x="39" y="169"/>
                  </a:lnTo>
                  <a:lnTo>
                    <a:pt x="39" y="169"/>
                  </a:lnTo>
                  <a:lnTo>
                    <a:pt x="39" y="166"/>
                  </a:lnTo>
                  <a:lnTo>
                    <a:pt x="41" y="163"/>
                  </a:lnTo>
                  <a:lnTo>
                    <a:pt x="43" y="162"/>
                  </a:lnTo>
                  <a:lnTo>
                    <a:pt x="47" y="161"/>
                  </a:lnTo>
                  <a:lnTo>
                    <a:pt x="88" y="161"/>
                  </a:lnTo>
                  <a:lnTo>
                    <a:pt x="88" y="161"/>
                  </a:lnTo>
                  <a:lnTo>
                    <a:pt x="92" y="162"/>
                  </a:lnTo>
                  <a:lnTo>
                    <a:pt x="94" y="163"/>
                  </a:lnTo>
                  <a:lnTo>
                    <a:pt x="96" y="166"/>
                  </a:lnTo>
                  <a:lnTo>
                    <a:pt x="96" y="169"/>
                  </a:lnTo>
                  <a:lnTo>
                    <a:pt x="96" y="169"/>
                  </a:lnTo>
                  <a:lnTo>
                    <a:pt x="96" y="173"/>
                  </a:lnTo>
                  <a:lnTo>
                    <a:pt x="94" y="176"/>
                  </a:lnTo>
                  <a:lnTo>
                    <a:pt x="92" y="177"/>
                  </a:lnTo>
                  <a:lnTo>
                    <a:pt x="88" y="177"/>
                  </a:lnTo>
                  <a:lnTo>
                    <a:pt x="88" y="177"/>
                  </a:lnTo>
                  <a:close/>
                  <a:moveTo>
                    <a:pt x="162" y="131"/>
                  </a:moveTo>
                  <a:lnTo>
                    <a:pt x="47" y="131"/>
                  </a:lnTo>
                  <a:lnTo>
                    <a:pt x="47" y="131"/>
                  </a:lnTo>
                  <a:lnTo>
                    <a:pt x="43" y="131"/>
                  </a:lnTo>
                  <a:lnTo>
                    <a:pt x="41" y="129"/>
                  </a:lnTo>
                  <a:lnTo>
                    <a:pt x="39" y="127"/>
                  </a:lnTo>
                  <a:lnTo>
                    <a:pt x="39" y="123"/>
                  </a:lnTo>
                  <a:lnTo>
                    <a:pt x="39" y="123"/>
                  </a:lnTo>
                  <a:lnTo>
                    <a:pt x="39" y="120"/>
                  </a:lnTo>
                  <a:lnTo>
                    <a:pt x="41" y="118"/>
                  </a:lnTo>
                  <a:lnTo>
                    <a:pt x="43" y="116"/>
                  </a:lnTo>
                  <a:lnTo>
                    <a:pt x="47" y="115"/>
                  </a:lnTo>
                  <a:lnTo>
                    <a:pt x="162" y="115"/>
                  </a:lnTo>
                  <a:lnTo>
                    <a:pt x="162" y="115"/>
                  </a:lnTo>
                  <a:lnTo>
                    <a:pt x="164" y="116"/>
                  </a:lnTo>
                  <a:lnTo>
                    <a:pt x="167" y="118"/>
                  </a:lnTo>
                  <a:lnTo>
                    <a:pt x="170" y="120"/>
                  </a:lnTo>
                  <a:lnTo>
                    <a:pt x="170" y="123"/>
                  </a:lnTo>
                  <a:lnTo>
                    <a:pt x="170" y="123"/>
                  </a:lnTo>
                  <a:lnTo>
                    <a:pt x="170" y="127"/>
                  </a:lnTo>
                  <a:lnTo>
                    <a:pt x="167" y="129"/>
                  </a:lnTo>
                  <a:lnTo>
                    <a:pt x="164" y="131"/>
                  </a:lnTo>
                  <a:lnTo>
                    <a:pt x="162" y="131"/>
                  </a:lnTo>
                  <a:lnTo>
                    <a:pt x="162" y="131"/>
                  </a:lnTo>
                  <a:close/>
                  <a:moveTo>
                    <a:pt x="162" y="86"/>
                  </a:moveTo>
                  <a:lnTo>
                    <a:pt x="47" y="86"/>
                  </a:lnTo>
                  <a:lnTo>
                    <a:pt x="47" y="86"/>
                  </a:lnTo>
                  <a:lnTo>
                    <a:pt x="43" y="86"/>
                  </a:lnTo>
                  <a:lnTo>
                    <a:pt x="41" y="83"/>
                  </a:lnTo>
                  <a:lnTo>
                    <a:pt x="39" y="80"/>
                  </a:lnTo>
                  <a:lnTo>
                    <a:pt x="39" y="77"/>
                  </a:lnTo>
                  <a:lnTo>
                    <a:pt x="39" y="77"/>
                  </a:lnTo>
                  <a:lnTo>
                    <a:pt x="39" y="75"/>
                  </a:lnTo>
                  <a:lnTo>
                    <a:pt x="41" y="72"/>
                  </a:lnTo>
                  <a:lnTo>
                    <a:pt x="43" y="69"/>
                  </a:lnTo>
                  <a:lnTo>
                    <a:pt x="47" y="69"/>
                  </a:lnTo>
                  <a:lnTo>
                    <a:pt x="162" y="69"/>
                  </a:lnTo>
                  <a:lnTo>
                    <a:pt x="162" y="69"/>
                  </a:lnTo>
                  <a:lnTo>
                    <a:pt x="164" y="69"/>
                  </a:lnTo>
                  <a:lnTo>
                    <a:pt x="167" y="72"/>
                  </a:lnTo>
                  <a:lnTo>
                    <a:pt x="170" y="75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0" y="80"/>
                  </a:lnTo>
                  <a:lnTo>
                    <a:pt x="167" y="83"/>
                  </a:lnTo>
                  <a:lnTo>
                    <a:pt x="164" y="86"/>
                  </a:lnTo>
                  <a:lnTo>
                    <a:pt x="162" y="86"/>
                  </a:lnTo>
                  <a:lnTo>
                    <a:pt x="162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B9A6C9E-B6A4-4BB2-A986-C8847BA422CE}"/>
              </a:ext>
            </a:extLst>
          </p:cNvPr>
          <p:cNvGrpSpPr>
            <a:grpSpLocks noChangeAspect="1"/>
          </p:cNvGrpSpPr>
          <p:nvPr/>
        </p:nvGrpSpPr>
        <p:grpSpPr>
          <a:xfrm>
            <a:off x="9981723" y="4025719"/>
            <a:ext cx="827580" cy="827580"/>
            <a:chOff x="4071938" y="1660525"/>
            <a:chExt cx="522288" cy="522288"/>
          </a:xfrm>
          <a:solidFill>
            <a:srgbClr val="FFFFFF"/>
          </a:solidFill>
        </p:grpSpPr>
        <p:sp>
          <p:nvSpPr>
            <p:cNvPr id="103" name="Freeform 20">
              <a:extLst>
                <a:ext uri="{FF2B5EF4-FFF2-40B4-BE49-F238E27FC236}">
                  <a16:creationId xmlns:a16="http://schemas.microsoft.com/office/drawing/2014/main" id="{05862077-0649-49E7-A6FE-9B9DF5788B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1938" y="1660525"/>
              <a:ext cx="522288" cy="522288"/>
            </a:xfrm>
            <a:custGeom>
              <a:avLst/>
              <a:gdLst>
                <a:gd name="T0" fmla="*/ 313 w 658"/>
                <a:gd name="T1" fmla="*/ 657 h 658"/>
                <a:gd name="T2" fmla="*/ 263 w 658"/>
                <a:gd name="T3" fmla="*/ 651 h 658"/>
                <a:gd name="T4" fmla="*/ 201 w 658"/>
                <a:gd name="T5" fmla="*/ 631 h 658"/>
                <a:gd name="T6" fmla="*/ 120 w 658"/>
                <a:gd name="T7" fmla="*/ 583 h 658"/>
                <a:gd name="T8" fmla="*/ 56 w 658"/>
                <a:gd name="T9" fmla="*/ 513 h 658"/>
                <a:gd name="T10" fmla="*/ 14 w 658"/>
                <a:gd name="T11" fmla="*/ 426 h 658"/>
                <a:gd name="T12" fmla="*/ 4 w 658"/>
                <a:gd name="T13" fmla="*/ 379 h 658"/>
                <a:gd name="T14" fmla="*/ 0 w 658"/>
                <a:gd name="T15" fmla="*/ 329 h 658"/>
                <a:gd name="T16" fmla="*/ 2 w 658"/>
                <a:gd name="T17" fmla="*/ 295 h 658"/>
                <a:gd name="T18" fmla="*/ 10 w 658"/>
                <a:gd name="T19" fmla="*/ 247 h 658"/>
                <a:gd name="T20" fmla="*/ 40 w 658"/>
                <a:gd name="T21" fmla="*/ 172 h 658"/>
                <a:gd name="T22" fmla="*/ 96 w 658"/>
                <a:gd name="T23" fmla="*/ 96 h 658"/>
                <a:gd name="T24" fmla="*/ 173 w 658"/>
                <a:gd name="T25" fmla="*/ 40 h 658"/>
                <a:gd name="T26" fmla="*/ 247 w 658"/>
                <a:gd name="T27" fmla="*/ 10 h 658"/>
                <a:gd name="T28" fmla="*/ 295 w 658"/>
                <a:gd name="T29" fmla="*/ 1 h 658"/>
                <a:gd name="T30" fmla="*/ 329 w 658"/>
                <a:gd name="T31" fmla="*/ 0 h 658"/>
                <a:gd name="T32" fmla="*/ 378 w 658"/>
                <a:gd name="T33" fmla="*/ 4 h 658"/>
                <a:gd name="T34" fmla="*/ 427 w 658"/>
                <a:gd name="T35" fmla="*/ 15 h 658"/>
                <a:gd name="T36" fmla="*/ 513 w 658"/>
                <a:gd name="T37" fmla="*/ 56 h 658"/>
                <a:gd name="T38" fmla="*/ 583 w 658"/>
                <a:gd name="T39" fmla="*/ 119 h 658"/>
                <a:gd name="T40" fmla="*/ 632 w 658"/>
                <a:gd name="T41" fmla="*/ 201 h 658"/>
                <a:gd name="T42" fmla="*/ 651 w 658"/>
                <a:gd name="T43" fmla="*/ 263 h 658"/>
                <a:gd name="T44" fmla="*/ 658 w 658"/>
                <a:gd name="T45" fmla="*/ 311 h 658"/>
                <a:gd name="T46" fmla="*/ 658 w 658"/>
                <a:gd name="T47" fmla="*/ 345 h 658"/>
                <a:gd name="T48" fmla="*/ 651 w 658"/>
                <a:gd name="T49" fmla="*/ 395 h 658"/>
                <a:gd name="T50" fmla="*/ 632 w 658"/>
                <a:gd name="T51" fmla="*/ 456 h 658"/>
                <a:gd name="T52" fmla="*/ 583 w 658"/>
                <a:gd name="T53" fmla="*/ 537 h 658"/>
                <a:gd name="T54" fmla="*/ 513 w 658"/>
                <a:gd name="T55" fmla="*/ 601 h 658"/>
                <a:gd name="T56" fmla="*/ 427 w 658"/>
                <a:gd name="T57" fmla="*/ 643 h 658"/>
                <a:gd name="T58" fmla="*/ 378 w 658"/>
                <a:gd name="T59" fmla="*/ 654 h 658"/>
                <a:gd name="T60" fmla="*/ 329 w 658"/>
                <a:gd name="T61" fmla="*/ 658 h 658"/>
                <a:gd name="T62" fmla="*/ 329 w 658"/>
                <a:gd name="T63" fmla="*/ 37 h 658"/>
                <a:gd name="T64" fmla="*/ 243 w 658"/>
                <a:gd name="T65" fmla="*/ 51 h 658"/>
                <a:gd name="T66" fmla="*/ 166 w 658"/>
                <a:gd name="T67" fmla="*/ 87 h 658"/>
                <a:gd name="T68" fmla="*/ 104 w 658"/>
                <a:gd name="T69" fmla="*/ 143 h 658"/>
                <a:gd name="T70" fmla="*/ 61 w 658"/>
                <a:gd name="T71" fmla="*/ 215 h 658"/>
                <a:gd name="T72" fmla="*/ 40 w 658"/>
                <a:gd name="T73" fmla="*/ 299 h 658"/>
                <a:gd name="T74" fmla="*/ 40 w 658"/>
                <a:gd name="T75" fmla="*/ 358 h 658"/>
                <a:gd name="T76" fmla="*/ 61 w 658"/>
                <a:gd name="T77" fmla="*/ 442 h 658"/>
                <a:gd name="T78" fmla="*/ 104 w 658"/>
                <a:gd name="T79" fmla="*/ 514 h 658"/>
                <a:gd name="T80" fmla="*/ 166 w 658"/>
                <a:gd name="T81" fmla="*/ 569 h 658"/>
                <a:gd name="T82" fmla="*/ 243 w 658"/>
                <a:gd name="T83" fmla="*/ 607 h 658"/>
                <a:gd name="T84" fmla="*/ 329 w 658"/>
                <a:gd name="T85" fmla="*/ 620 h 658"/>
                <a:gd name="T86" fmla="*/ 388 w 658"/>
                <a:gd name="T87" fmla="*/ 614 h 658"/>
                <a:gd name="T88" fmla="*/ 467 w 658"/>
                <a:gd name="T89" fmla="*/ 584 h 658"/>
                <a:gd name="T90" fmla="*/ 534 w 658"/>
                <a:gd name="T91" fmla="*/ 534 h 658"/>
                <a:gd name="T92" fmla="*/ 585 w 658"/>
                <a:gd name="T93" fmla="*/ 467 h 658"/>
                <a:gd name="T94" fmla="*/ 615 w 658"/>
                <a:gd name="T95" fmla="*/ 387 h 658"/>
                <a:gd name="T96" fmla="*/ 620 w 658"/>
                <a:gd name="T97" fmla="*/ 329 h 658"/>
                <a:gd name="T98" fmla="*/ 607 w 658"/>
                <a:gd name="T99" fmla="*/ 242 h 658"/>
                <a:gd name="T100" fmla="*/ 570 w 658"/>
                <a:gd name="T101" fmla="*/ 166 h 658"/>
                <a:gd name="T102" fmla="*/ 514 w 658"/>
                <a:gd name="T103" fmla="*/ 105 h 658"/>
                <a:gd name="T104" fmla="*/ 443 w 658"/>
                <a:gd name="T105" fmla="*/ 60 h 658"/>
                <a:gd name="T106" fmla="*/ 358 w 658"/>
                <a:gd name="T107" fmla="*/ 39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8" h="658">
                  <a:moveTo>
                    <a:pt x="329" y="658"/>
                  </a:moveTo>
                  <a:lnTo>
                    <a:pt x="329" y="658"/>
                  </a:lnTo>
                  <a:lnTo>
                    <a:pt x="313" y="657"/>
                  </a:lnTo>
                  <a:lnTo>
                    <a:pt x="295" y="655"/>
                  </a:lnTo>
                  <a:lnTo>
                    <a:pt x="279" y="654"/>
                  </a:lnTo>
                  <a:lnTo>
                    <a:pt x="263" y="651"/>
                  </a:lnTo>
                  <a:lnTo>
                    <a:pt x="247" y="647"/>
                  </a:lnTo>
                  <a:lnTo>
                    <a:pt x="232" y="643"/>
                  </a:lnTo>
                  <a:lnTo>
                    <a:pt x="201" y="631"/>
                  </a:lnTo>
                  <a:lnTo>
                    <a:pt x="173" y="618"/>
                  </a:lnTo>
                  <a:lnTo>
                    <a:pt x="145" y="601"/>
                  </a:lnTo>
                  <a:lnTo>
                    <a:pt x="120" y="583"/>
                  </a:lnTo>
                  <a:lnTo>
                    <a:pt x="96" y="561"/>
                  </a:lnTo>
                  <a:lnTo>
                    <a:pt x="75" y="537"/>
                  </a:lnTo>
                  <a:lnTo>
                    <a:pt x="56" y="513"/>
                  </a:lnTo>
                  <a:lnTo>
                    <a:pt x="40" y="485"/>
                  </a:lnTo>
                  <a:lnTo>
                    <a:pt x="26" y="456"/>
                  </a:lnTo>
                  <a:lnTo>
                    <a:pt x="14" y="426"/>
                  </a:lnTo>
                  <a:lnTo>
                    <a:pt x="10" y="411"/>
                  </a:lnTo>
                  <a:lnTo>
                    <a:pt x="6" y="395"/>
                  </a:lnTo>
                  <a:lnTo>
                    <a:pt x="4" y="379"/>
                  </a:lnTo>
                  <a:lnTo>
                    <a:pt x="2" y="362"/>
                  </a:lnTo>
                  <a:lnTo>
                    <a:pt x="1" y="345"/>
                  </a:lnTo>
                  <a:lnTo>
                    <a:pt x="0" y="329"/>
                  </a:lnTo>
                  <a:lnTo>
                    <a:pt x="0" y="329"/>
                  </a:lnTo>
                  <a:lnTo>
                    <a:pt x="1" y="311"/>
                  </a:lnTo>
                  <a:lnTo>
                    <a:pt x="2" y="295"/>
                  </a:lnTo>
                  <a:lnTo>
                    <a:pt x="4" y="279"/>
                  </a:lnTo>
                  <a:lnTo>
                    <a:pt x="6" y="263"/>
                  </a:lnTo>
                  <a:lnTo>
                    <a:pt x="10" y="247"/>
                  </a:lnTo>
                  <a:lnTo>
                    <a:pt x="14" y="231"/>
                  </a:lnTo>
                  <a:lnTo>
                    <a:pt x="26" y="201"/>
                  </a:lnTo>
                  <a:lnTo>
                    <a:pt x="40" y="172"/>
                  </a:lnTo>
                  <a:lnTo>
                    <a:pt x="56" y="145"/>
                  </a:lnTo>
                  <a:lnTo>
                    <a:pt x="75" y="119"/>
                  </a:lnTo>
                  <a:lnTo>
                    <a:pt x="96" y="96"/>
                  </a:lnTo>
                  <a:lnTo>
                    <a:pt x="120" y="75"/>
                  </a:lnTo>
                  <a:lnTo>
                    <a:pt x="145" y="56"/>
                  </a:lnTo>
                  <a:lnTo>
                    <a:pt x="173" y="40"/>
                  </a:lnTo>
                  <a:lnTo>
                    <a:pt x="201" y="25"/>
                  </a:lnTo>
                  <a:lnTo>
                    <a:pt x="232" y="15"/>
                  </a:lnTo>
                  <a:lnTo>
                    <a:pt x="247" y="10"/>
                  </a:lnTo>
                  <a:lnTo>
                    <a:pt x="263" y="6"/>
                  </a:lnTo>
                  <a:lnTo>
                    <a:pt x="279" y="4"/>
                  </a:lnTo>
                  <a:lnTo>
                    <a:pt x="295" y="1"/>
                  </a:lnTo>
                  <a:lnTo>
                    <a:pt x="313" y="0"/>
                  </a:lnTo>
                  <a:lnTo>
                    <a:pt x="329" y="0"/>
                  </a:lnTo>
                  <a:lnTo>
                    <a:pt x="329" y="0"/>
                  </a:lnTo>
                  <a:lnTo>
                    <a:pt x="346" y="0"/>
                  </a:lnTo>
                  <a:lnTo>
                    <a:pt x="362" y="1"/>
                  </a:lnTo>
                  <a:lnTo>
                    <a:pt x="378" y="4"/>
                  </a:lnTo>
                  <a:lnTo>
                    <a:pt x="396" y="6"/>
                  </a:lnTo>
                  <a:lnTo>
                    <a:pt x="411" y="10"/>
                  </a:lnTo>
                  <a:lnTo>
                    <a:pt x="427" y="15"/>
                  </a:lnTo>
                  <a:lnTo>
                    <a:pt x="456" y="25"/>
                  </a:lnTo>
                  <a:lnTo>
                    <a:pt x="486" y="40"/>
                  </a:lnTo>
                  <a:lnTo>
                    <a:pt x="513" y="56"/>
                  </a:lnTo>
                  <a:lnTo>
                    <a:pt x="538" y="75"/>
                  </a:lnTo>
                  <a:lnTo>
                    <a:pt x="561" y="96"/>
                  </a:lnTo>
                  <a:lnTo>
                    <a:pt x="583" y="119"/>
                  </a:lnTo>
                  <a:lnTo>
                    <a:pt x="601" y="145"/>
                  </a:lnTo>
                  <a:lnTo>
                    <a:pt x="617" y="172"/>
                  </a:lnTo>
                  <a:lnTo>
                    <a:pt x="632" y="201"/>
                  </a:lnTo>
                  <a:lnTo>
                    <a:pt x="643" y="231"/>
                  </a:lnTo>
                  <a:lnTo>
                    <a:pt x="647" y="247"/>
                  </a:lnTo>
                  <a:lnTo>
                    <a:pt x="651" y="263"/>
                  </a:lnTo>
                  <a:lnTo>
                    <a:pt x="654" y="279"/>
                  </a:lnTo>
                  <a:lnTo>
                    <a:pt x="656" y="295"/>
                  </a:lnTo>
                  <a:lnTo>
                    <a:pt x="658" y="311"/>
                  </a:lnTo>
                  <a:lnTo>
                    <a:pt x="658" y="329"/>
                  </a:lnTo>
                  <a:lnTo>
                    <a:pt x="658" y="329"/>
                  </a:lnTo>
                  <a:lnTo>
                    <a:pt x="658" y="345"/>
                  </a:lnTo>
                  <a:lnTo>
                    <a:pt x="656" y="362"/>
                  </a:lnTo>
                  <a:lnTo>
                    <a:pt x="654" y="379"/>
                  </a:lnTo>
                  <a:lnTo>
                    <a:pt x="651" y="395"/>
                  </a:lnTo>
                  <a:lnTo>
                    <a:pt x="647" y="411"/>
                  </a:lnTo>
                  <a:lnTo>
                    <a:pt x="643" y="426"/>
                  </a:lnTo>
                  <a:lnTo>
                    <a:pt x="632" y="456"/>
                  </a:lnTo>
                  <a:lnTo>
                    <a:pt x="617" y="485"/>
                  </a:lnTo>
                  <a:lnTo>
                    <a:pt x="601" y="513"/>
                  </a:lnTo>
                  <a:lnTo>
                    <a:pt x="583" y="537"/>
                  </a:lnTo>
                  <a:lnTo>
                    <a:pt x="561" y="561"/>
                  </a:lnTo>
                  <a:lnTo>
                    <a:pt x="538" y="583"/>
                  </a:lnTo>
                  <a:lnTo>
                    <a:pt x="513" y="601"/>
                  </a:lnTo>
                  <a:lnTo>
                    <a:pt x="486" y="618"/>
                  </a:lnTo>
                  <a:lnTo>
                    <a:pt x="456" y="631"/>
                  </a:lnTo>
                  <a:lnTo>
                    <a:pt x="427" y="643"/>
                  </a:lnTo>
                  <a:lnTo>
                    <a:pt x="411" y="647"/>
                  </a:lnTo>
                  <a:lnTo>
                    <a:pt x="396" y="651"/>
                  </a:lnTo>
                  <a:lnTo>
                    <a:pt x="378" y="654"/>
                  </a:lnTo>
                  <a:lnTo>
                    <a:pt x="362" y="655"/>
                  </a:lnTo>
                  <a:lnTo>
                    <a:pt x="346" y="657"/>
                  </a:lnTo>
                  <a:lnTo>
                    <a:pt x="329" y="658"/>
                  </a:lnTo>
                  <a:lnTo>
                    <a:pt x="329" y="658"/>
                  </a:lnTo>
                  <a:close/>
                  <a:moveTo>
                    <a:pt x="329" y="37"/>
                  </a:moveTo>
                  <a:lnTo>
                    <a:pt x="329" y="37"/>
                  </a:lnTo>
                  <a:lnTo>
                    <a:pt x="299" y="39"/>
                  </a:lnTo>
                  <a:lnTo>
                    <a:pt x="271" y="43"/>
                  </a:lnTo>
                  <a:lnTo>
                    <a:pt x="243" y="51"/>
                  </a:lnTo>
                  <a:lnTo>
                    <a:pt x="216" y="60"/>
                  </a:lnTo>
                  <a:lnTo>
                    <a:pt x="190" y="72"/>
                  </a:lnTo>
                  <a:lnTo>
                    <a:pt x="166" y="87"/>
                  </a:lnTo>
                  <a:lnTo>
                    <a:pt x="143" y="105"/>
                  </a:lnTo>
                  <a:lnTo>
                    <a:pt x="123" y="123"/>
                  </a:lnTo>
                  <a:lnTo>
                    <a:pt x="104" y="143"/>
                  </a:lnTo>
                  <a:lnTo>
                    <a:pt x="88" y="166"/>
                  </a:lnTo>
                  <a:lnTo>
                    <a:pt x="73" y="190"/>
                  </a:lnTo>
                  <a:lnTo>
                    <a:pt x="61" y="215"/>
                  </a:lnTo>
                  <a:lnTo>
                    <a:pt x="51" y="242"/>
                  </a:lnTo>
                  <a:lnTo>
                    <a:pt x="44" y="270"/>
                  </a:lnTo>
                  <a:lnTo>
                    <a:pt x="40" y="299"/>
                  </a:lnTo>
                  <a:lnTo>
                    <a:pt x="37" y="329"/>
                  </a:lnTo>
                  <a:lnTo>
                    <a:pt x="37" y="329"/>
                  </a:lnTo>
                  <a:lnTo>
                    <a:pt x="40" y="358"/>
                  </a:lnTo>
                  <a:lnTo>
                    <a:pt x="44" y="387"/>
                  </a:lnTo>
                  <a:lnTo>
                    <a:pt x="51" y="415"/>
                  </a:lnTo>
                  <a:lnTo>
                    <a:pt x="61" y="442"/>
                  </a:lnTo>
                  <a:lnTo>
                    <a:pt x="73" y="467"/>
                  </a:lnTo>
                  <a:lnTo>
                    <a:pt x="88" y="491"/>
                  </a:lnTo>
                  <a:lnTo>
                    <a:pt x="104" y="514"/>
                  </a:lnTo>
                  <a:lnTo>
                    <a:pt x="123" y="534"/>
                  </a:lnTo>
                  <a:lnTo>
                    <a:pt x="143" y="553"/>
                  </a:lnTo>
                  <a:lnTo>
                    <a:pt x="166" y="569"/>
                  </a:lnTo>
                  <a:lnTo>
                    <a:pt x="190" y="584"/>
                  </a:lnTo>
                  <a:lnTo>
                    <a:pt x="216" y="596"/>
                  </a:lnTo>
                  <a:lnTo>
                    <a:pt x="243" y="607"/>
                  </a:lnTo>
                  <a:lnTo>
                    <a:pt x="271" y="614"/>
                  </a:lnTo>
                  <a:lnTo>
                    <a:pt x="299" y="618"/>
                  </a:lnTo>
                  <a:lnTo>
                    <a:pt x="329" y="620"/>
                  </a:lnTo>
                  <a:lnTo>
                    <a:pt x="329" y="620"/>
                  </a:lnTo>
                  <a:lnTo>
                    <a:pt x="358" y="618"/>
                  </a:lnTo>
                  <a:lnTo>
                    <a:pt x="388" y="614"/>
                  </a:lnTo>
                  <a:lnTo>
                    <a:pt x="416" y="607"/>
                  </a:lnTo>
                  <a:lnTo>
                    <a:pt x="443" y="596"/>
                  </a:lnTo>
                  <a:lnTo>
                    <a:pt x="467" y="584"/>
                  </a:lnTo>
                  <a:lnTo>
                    <a:pt x="491" y="569"/>
                  </a:lnTo>
                  <a:lnTo>
                    <a:pt x="514" y="553"/>
                  </a:lnTo>
                  <a:lnTo>
                    <a:pt x="534" y="534"/>
                  </a:lnTo>
                  <a:lnTo>
                    <a:pt x="553" y="514"/>
                  </a:lnTo>
                  <a:lnTo>
                    <a:pt x="570" y="491"/>
                  </a:lnTo>
                  <a:lnTo>
                    <a:pt x="585" y="467"/>
                  </a:lnTo>
                  <a:lnTo>
                    <a:pt x="597" y="442"/>
                  </a:lnTo>
                  <a:lnTo>
                    <a:pt x="607" y="415"/>
                  </a:lnTo>
                  <a:lnTo>
                    <a:pt x="615" y="387"/>
                  </a:lnTo>
                  <a:lnTo>
                    <a:pt x="619" y="358"/>
                  </a:lnTo>
                  <a:lnTo>
                    <a:pt x="620" y="329"/>
                  </a:lnTo>
                  <a:lnTo>
                    <a:pt x="620" y="329"/>
                  </a:lnTo>
                  <a:lnTo>
                    <a:pt x="619" y="299"/>
                  </a:lnTo>
                  <a:lnTo>
                    <a:pt x="615" y="270"/>
                  </a:lnTo>
                  <a:lnTo>
                    <a:pt x="607" y="242"/>
                  </a:lnTo>
                  <a:lnTo>
                    <a:pt x="597" y="215"/>
                  </a:lnTo>
                  <a:lnTo>
                    <a:pt x="585" y="190"/>
                  </a:lnTo>
                  <a:lnTo>
                    <a:pt x="570" y="166"/>
                  </a:lnTo>
                  <a:lnTo>
                    <a:pt x="553" y="143"/>
                  </a:lnTo>
                  <a:lnTo>
                    <a:pt x="534" y="123"/>
                  </a:lnTo>
                  <a:lnTo>
                    <a:pt x="514" y="105"/>
                  </a:lnTo>
                  <a:lnTo>
                    <a:pt x="491" y="87"/>
                  </a:lnTo>
                  <a:lnTo>
                    <a:pt x="467" y="72"/>
                  </a:lnTo>
                  <a:lnTo>
                    <a:pt x="443" y="60"/>
                  </a:lnTo>
                  <a:lnTo>
                    <a:pt x="416" y="51"/>
                  </a:lnTo>
                  <a:lnTo>
                    <a:pt x="388" y="43"/>
                  </a:lnTo>
                  <a:lnTo>
                    <a:pt x="358" y="39"/>
                  </a:lnTo>
                  <a:lnTo>
                    <a:pt x="329" y="37"/>
                  </a:lnTo>
                  <a:lnTo>
                    <a:pt x="329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4" name="Freeform 182">
              <a:extLst>
                <a:ext uri="{FF2B5EF4-FFF2-40B4-BE49-F238E27FC236}">
                  <a16:creationId xmlns:a16="http://schemas.microsoft.com/office/drawing/2014/main" id="{EDDE2F3A-E2D2-4E30-A642-EE2F2FE2B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3713" y="1920875"/>
              <a:ext cx="60325" cy="104775"/>
            </a:xfrm>
            <a:custGeom>
              <a:avLst/>
              <a:gdLst>
                <a:gd name="T0" fmla="*/ 71 w 75"/>
                <a:gd name="T1" fmla="*/ 0 h 131"/>
                <a:gd name="T2" fmla="*/ 5 w 75"/>
                <a:gd name="T3" fmla="*/ 0 h 131"/>
                <a:gd name="T4" fmla="*/ 5 w 75"/>
                <a:gd name="T5" fmla="*/ 0 h 131"/>
                <a:gd name="T6" fmla="*/ 1 w 75"/>
                <a:gd name="T7" fmla="*/ 1 h 131"/>
                <a:gd name="T8" fmla="*/ 0 w 75"/>
                <a:gd name="T9" fmla="*/ 5 h 131"/>
                <a:gd name="T10" fmla="*/ 0 w 75"/>
                <a:gd name="T11" fmla="*/ 127 h 131"/>
                <a:gd name="T12" fmla="*/ 0 w 75"/>
                <a:gd name="T13" fmla="*/ 127 h 131"/>
                <a:gd name="T14" fmla="*/ 1 w 75"/>
                <a:gd name="T15" fmla="*/ 130 h 131"/>
                <a:gd name="T16" fmla="*/ 5 w 75"/>
                <a:gd name="T17" fmla="*/ 131 h 131"/>
                <a:gd name="T18" fmla="*/ 71 w 75"/>
                <a:gd name="T19" fmla="*/ 131 h 131"/>
                <a:gd name="T20" fmla="*/ 71 w 75"/>
                <a:gd name="T21" fmla="*/ 131 h 131"/>
                <a:gd name="T22" fmla="*/ 74 w 75"/>
                <a:gd name="T23" fmla="*/ 130 h 131"/>
                <a:gd name="T24" fmla="*/ 75 w 75"/>
                <a:gd name="T25" fmla="*/ 127 h 131"/>
                <a:gd name="T26" fmla="*/ 75 w 75"/>
                <a:gd name="T27" fmla="*/ 5 h 131"/>
                <a:gd name="T28" fmla="*/ 75 w 75"/>
                <a:gd name="T29" fmla="*/ 5 h 131"/>
                <a:gd name="T30" fmla="*/ 74 w 75"/>
                <a:gd name="T31" fmla="*/ 1 h 131"/>
                <a:gd name="T32" fmla="*/ 71 w 75"/>
                <a:gd name="T33" fmla="*/ 0 h 131"/>
                <a:gd name="T34" fmla="*/ 71 w 75"/>
                <a:gd name="T3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131">
                  <a:moveTo>
                    <a:pt x="71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5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1" y="130"/>
                  </a:lnTo>
                  <a:lnTo>
                    <a:pt x="5" y="131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74" y="130"/>
                  </a:lnTo>
                  <a:lnTo>
                    <a:pt x="75" y="127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1" y="0"/>
                  </a:lnTo>
                  <a:lnTo>
                    <a:pt x="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5" name="Freeform 183">
              <a:extLst>
                <a:ext uri="{FF2B5EF4-FFF2-40B4-BE49-F238E27FC236}">
                  <a16:creationId xmlns:a16="http://schemas.microsoft.com/office/drawing/2014/main" id="{68C643BA-9FFC-42A3-AD1C-15190FE25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2751" y="1966913"/>
              <a:ext cx="58738" cy="58738"/>
            </a:xfrm>
            <a:custGeom>
              <a:avLst/>
              <a:gdLst>
                <a:gd name="T0" fmla="*/ 70 w 74"/>
                <a:gd name="T1" fmla="*/ 0 h 75"/>
                <a:gd name="T2" fmla="*/ 4 w 74"/>
                <a:gd name="T3" fmla="*/ 0 h 75"/>
                <a:gd name="T4" fmla="*/ 4 w 74"/>
                <a:gd name="T5" fmla="*/ 0 h 75"/>
                <a:gd name="T6" fmla="*/ 1 w 74"/>
                <a:gd name="T7" fmla="*/ 2 h 75"/>
                <a:gd name="T8" fmla="*/ 0 w 74"/>
                <a:gd name="T9" fmla="*/ 6 h 75"/>
                <a:gd name="T10" fmla="*/ 0 w 74"/>
                <a:gd name="T11" fmla="*/ 71 h 75"/>
                <a:gd name="T12" fmla="*/ 0 w 74"/>
                <a:gd name="T13" fmla="*/ 71 h 75"/>
                <a:gd name="T14" fmla="*/ 1 w 74"/>
                <a:gd name="T15" fmla="*/ 74 h 75"/>
                <a:gd name="T16" fmla="*/ 4 w 74"/>
                <a:gd name="T17" fmla="*/ 75 h 75"/>
                <a:gd name="T18" fmla="*/ 70 w 74"/>
                <a:gd name="T19" fmla="*/ 75 h 75"/>
                <a:gd name="T20" fmla="*/ 70 w 74"/>
                <a:gd name="T21" fmla="*/ 75 h 75"/>
                <a:gd name="T22" fmla="*/ 73 w 74"/>
                <a:gd name="T23" fmla="*/ 74 h 75"/>
                <a:gd name="T24" fmla="*/ 74 w 74"/>
                <a:gd name="T25" fmla="*/ 71 h 75"/>
                <a:gd name="T26" fmla="*/ 74 w 74"/>
                <a:gd name="T27" fmla="*/ 6 h 75"/>
                <a:gd name="T28" fmla="*/ 74 w 74"/>
                <a:gd name="T29" fmla="*/ 6 h 75"/>
                <a:gd name="T30" fmla="*/ 73 w 74"/>
                <a:gd name="T31" fmla="*/ 2 h 75"/>
                <a:gd name="T32" fmla="*/ 70 w 74"/>
                <a:gd name="T33" fmla="*/ 0 h 75"/>
                <a:gd name="T34" fmla="*/ 70 w 74"/>
                <a:gd name="T3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75">
                  <a:moveTo>
                    <a:pt x="70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1" y="2"/>
                  </a:lnTo>
                  <a:lnTo>
                    <a:pt x="0" y="6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" y="74"/>
                  </a:lnTo>
                  <a:lnTo>
                    <a:pt x="4" y="75"/>
                  </a:lnTo>
                  <a:lnTo>
                    <a:pt x="70" y="75"/>
                  </a:lnTo>
                  <a:lnTo>
                    <a:pt x="70" y="75"/>
                  </a:lnTo>
                  <a:lnTo>
                    <a:pt x="73" y="74"/>
                  </a:lnTo>
                  <a:lnTo>
                    <a:pt x="74" y="71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3" y="2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6" name="Freeform 184">
              <a:extLst>
                <a:ext uri="{FF2B5EF4-FFF2-40B4-BE49-F238E27FC236}">
                  <a16:creationId xmlns:a16="http://schemas.microsoft.com/office/drawing/2014/main" id="{0B9D6BC6-2CF2-4083-A070-BB1A03962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263" y="1876425"/>
              <a:ext cx="58738" cy="149225"/>
            </a:xfrm>
            <a:custGeom>
              <a:avLst/>
              <a:gdLst>
                <a:gd name="T0" fmla="*/ 70 w 76"/>
                <a:gd name="T1" fmla="*/ 0 h 188"/>
                <a:gd name="T2" fmla="*/ 6 w 76"/>
                <a:gd name="T3" fmla="*/ 0 h 188"/>
                <a:gd name="T4" fmla="*/ 6 w 76"/>
                <a:gd name="T5" fmla="*/ 0 h 188"/>
                <a:gd name="T6" fmla="*/ 2 w 76"/>
                <a:gd name="T7" fmla="*/ 2 h 188"/>
                <a:gd name="T8" fmla="*/ 0 w 76"/>
                <a:gd name="T9" fmla="*/ 6 h 188"/>
                <a:gd name="T10" fmla="*/ 0 w 76"/>
                <a:gd name="T11" fmla="*/ 184 h 188"/>
                <a:gd name="T12" fmla="*/ 0 w 76"/>
                <a:gd name="T13" fmla="*/ 184 h 188"/>
                <a:gd name="T14" fmla="*/ 2 w 76"/>
                <a:gd name="T15" fmla="*/ 187 h 188"/>
                <a:gd name="T16" fmla="*/ 6 w 76"/>
                <a:gd name="T17" fmla="*/ 188 h 188"/>
                <a:gd name="T18" fmla="*/ 70 w 76"/>
                <a:gd name="T19" fmla="*/ 188 h 188"/>
                <a:gd name="T20" fmla="*/ 70 w 76"/>
                <a:gd name="T21" fmla="*/ 188 h 188"/>
                <a:gd name="T22" fmla="*/ 74 w 76"/>
                <a:gd name="T23" fmla="*/ 187 h 188"/>
                <a:gd name="T24" fmla="*/ 76 w 76"/>
                <a:gd name="T25" fmla="*/ 184 h 188"/>
                <a:gd name="T26" fmla="*/ 76 w 76"/>
                <a:gd name="T27" fmla="*/ 6 h 188"/>
                <a:gd name="T28" fmla="*/ 76 w 76"/>
                <a:gd name="T29" fmla="*/ 6 h 188"/>
                <a:gd name="T30" fmla="*/ 74 w 76"/>
                <a:gd name="T31" fmla="*/ 2 h 188"/>
                <a:gd name="T32" fmla="*/ 70 w 76"/>
                <a:gd name="T33" fmla="*/ 0 h 188"/>
                <a:gd name="T34" fmla="*/ 70 w 76"/>
                <a:gd name="T35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6" h="188">
                  <a:moveTo>
                    <a:pt x="70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87"/>
                  </a:lnTo>
                  <a:lnTo>
                    <a:pt x="6" y="188"/>
                  </a:lnTo>
                  <a:lnTo>
                    <a:pt x="70" y="188"/>
                  </a:lnTo>
                  <a:lnTo>
                    <a:pt x="70" y="188"/>
                  </a:lnTo>
                  <a:lnTo>
                    <a:pt x="74" y="187"/>
                  </a:lnTo>
                  <a:lnTo>
                    <a:pt x="76" y="184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4" y="2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7" name="Freeform 185">
              <a:extLst>
                <a:ext uri="{FF2B5EF4-FFF2-40B4-BE49-F238E27FC236}">
                  <a16:creationId xmlns:a16="http://schemas.microsoft.com/office/drawing/2014/main" id="{65DB418F-8E7F-46C7-8F87-9AEAD0BB8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2913" y="1792288"/>
              <a:ext cx="163513" cy="87313"/>
            </a:xfrm>
            <a:custGeom>
              <a:avLst/>
              <a:gdLst>
                <a:gd name="T0" fmla="*/ 102 w 205"/>
                <a:gd name="T1" fmla="*/ 110 h 110"/>
                <a:gd name="T2" fmla="*/ 102 w 205"/>
                <a:gd name="T3" fmla="*/ 110 h 110"/>
                <a:gd name="T4" fmla="*/ 106 w 205"/>
                <a:gd name="T5" fmla="*/ 110 h 110"/>
                <a:gd name="T6" fmla="*/ 108 w 205"/>
                <a:gd name="T7" fmla="*/ 109 h 110"/>
                <a:gd name="T8" fmla="*/ 188 w 205"/>
                <a:gd name="T9" fmla="*/ 30 h 110"/>
                <a:gd name="T10" fmla="*/ 188 w 205"/>
                <a:gd name="T11" fmla="*/ 65 h 110"/>
                <a:gd name="T12" fmla="*/ 188 w 205"/>
                <a:gd name="T13" fmla="*/ 65 h 110"/>
                <a:gd name="T14" fmla="*/ 188 w 205"/>
                <a:gd name="T15" fmla="*/ 69 h 110"/>
                <a:gd name="T16" fmla="*/ 189 w 205"/>
                <a:gd name="T17" fmla="*/ 71 h 110"/>
                <a:gd name="T18" fmla="*/ 192 w 205"/>
                <a:gd name="T19" fmla="*/ 73 h 110"/>
                <a:gd name="T20" fmla="*/ 196 w 205"/>
                <a:gd name="T21" fmla="*/ 74 h 110"/>
                <a:gd name="T22" fmla="*/ 196 w 205"/>
                <a:gd name="T23" fmla="*/ 74 h 110"/>
                <a:gd name="T24" fmla="*/ 200 w 205"/>
                <a:gd name="T25" fmla="*/ 73 h 110"/>
                <a:gd name="T26" fmla="*/ 202 w 205"/>
                <a:gd name="T27" fmla="*/ 71 h 110"/>
                <a:gd name="T28" fmla="*/ 204 w 205"/>
                <a:gd name="T29" fmla="*/ 69 h 110"/>
                <a:gd name="T30" fmla="*/ 205 w 205"/>
                <a:gd name="T31" fmla="*/ 65 h 110"/>
                <a:gd name="T32" fmla="*/ 205 w 205"/>
                <a:gd name="T33" fmla="*/ 8 h 110"/>
                <a:gd name="T34" fmla="*/ 205 w 205"/>
                <a:gd name="T35" fmla="*/ 8 h 110"/>
                <a:gd name="T36" fmla="*/ 204 w 205"/>
                <a:gd name="T37" fmla="*/ 6 h 110"/>
                <a:gd name="T38" fmla="*/ 204 w 205"/>
                <a:gd name="T39" fmla="*/ 6 h 110"/>
                <a:gd name="T40" fmla="*/ 202 w 205"/>
                <a:gd name="T41" fmla="*/ 3 h 110"/>
                <a:gd name="T42" fmla="*/ 198 w 205"/>
                <a:gd name="T43" fmla="*/ 0 h 110"/>
                <a:gd name="T44" fmla="*/ 198 w 205"/>
                <a:gd name="T45" fmla="*/ 0 h 110"/>
                <a:gd name="T46" fmla="*/ 196 w 205"/>
                <a:gd name="T47" fmla="*/ 0 h 110"/>
                <a:gd name="T48" fmla="*/ 139 w 205"/>
                <a:gd name="T49" fmla="*/ 0 h 110"/>
                <a:gd name="T50" fmla="*/ 139 w 205"/>
                <a:gd name="T51" fmla="*/ 0 h 110"/>
                <a:gd name="T52" fmla="*/ 137 w 205"/>
                <a:gd name="T53" fmla="*/ 0 h 110"/>
                <a:gd name="T54" fmla="*/ 134 w 205"/>
                <a:gd name="T55" fmla="*/ 3 h 110"/>
                <a:gd name="T56" fmla="*/ 131 w 205"/>
                <a:gd name="T57" fmla="*/ 6 h 110"/>
                <a:gd name="T58" fmla="*/ 131 w 205"/>
                <a:gd name="T59" fmla="*/ 8 h 110"/>
                <a:gd name="T60" fmla="*/ 131 w 205"/>
                <a:gd name="T61" fmla="*/ 8 h 110"/>
                <a:gd name="T62" fmla="*/ 131 w 205"/>
                <a:gd name="T63" fmla="*/ 12 h 110"/>
                <a:gd name="T64" fmla="*/ 134 w 205"/>
                <a:gd name="T65" fmla="*/ 15 h 110"/>
                <a:gd name="T66" fmla="*/ 137 w 205"/>
                <a:gd name="T67" fmla="*/ 16 h 110"/>
                <a:gd name="T68" fmla="*/ 139 w 205"/>
                <a:gd name="T69" fmla="*/ 18 h 110"/>
                <a:gd name="T70" fmla="*/ 174 w 205"/>
                <a:gd name="T71" fmla="*/ 18 h 110"/>
                <a:gd name="T72" fmla="*/ 102 w 205"/>
                <a:gd name="T73" fmla="*/ 90 h 110"/>
                <a:gd name="T74" fmla="*/ 61 w 205"/>
                <a:gd name="T75" fmla="*/ 50 h 110"/>
                <a:gd name="T76" fmla="*/ 61 w 205"/>
                <a:gd name="T77" fmla="*/ 50 h 110"/>
                <a:gd name="T78" fmla="*/ 59 w 205"/>
                <a:gd name="T79" fmla="*/ 47 h 110"/>
                <a:gd name="T80" fmla="*/ 55 w 205"/>
                <a:gd name="T81" fmla="*/ 47 h 110"/>
                <a:gd name="T82" fmla="*/ 52 w 205"/>
                <a:gd name="T83" fmla="*/ 47 h 110"/>
                <a:gd name="T84" fmla="*/ 49 w 205"/>
                <a:gd name="T85" fmla="*/ 50 h 110"/>
                <a:gd name="T86" fmla="*/ 2 w 205"/>
                <a:gd name="T87" fmla="*/ 96 h 110"/>
                <a:gd name="T88" fmla="*/ 2 w 205"/>
                <a:gd name="T89" fmla="*/ 96 h 110"/>
                <a:gd name="T90" fmla="*/ 0 w 205"/>
                <a:gd name="T91" fmla="*/ 100 h 110"/>
                <a:gd name="T92" fmla="*/ 0 w 205"/>
                <a:gd name="T93" fmla="*/ 102 h 110"/>
                <a:gd name="T94" fmla="*/ 0 w 205"/>
                <a:gd name="T95" fmla="*/ 105 h 110"/>
                <a:gd name="T96" fmla="*/ 2 w 205"/>
                <a:gd name="T97" fmla="*/ 109 h 110"/>
                <a:gd name="T98" fmla="*/ 2 w 205"/>
                <a:gd name="T99" fmla="*/ 109 h 110"/>
                <a:gd name="T100" fmla="*/ 5 w 205"/>
                <a:gd name="T101" fmla="*/ 110 h 110"/>
                <a:gd name="T102" fmla="*/ 8 w 205"/>
                <a:gd name="T103" fmla="*/ 110 h 110"/>
                <a:gd name="T104" fmla="*/ 12 w 205"/>
                <a:gd name="T105" fmla="*/ 110 h 110"/>
                <a:gd name="T106" fmla="*/ 14 w 205"/>
                <a:gd name="T107" fmla="*/ 109 h 110"/>
                <a:gd name="T108" fmla="*/ 55 w 205"/>
                <a:gd name="T109" fmla="*/ 67 h 110"/>
                <a:gd name="T110" fmla="*/ 96 w 205"/>
                <a:gd name="T111" fmla="*/ 109 h 110"/>
                <a:gd name="T112" fmla="*/ 96 w 205"/>
                <a:gd name="T113" fmla="*/ 109 h 110"/>
                <a:gd name="T114" fmla="*/ 99 w 205"/>
                <a:gd name="T115" fmla="*/ 110 h 110"/>
                <a:gd name="T116" fmla="*/ 102 w 205"/>
                <a:gd name="T117" fmla="*/ 110 h 110"/>
                <a:gd name="T118" fmla="*/ 102 w 205"/>
                <a:gd name="T11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5" h="110">
                  <a:moveTo>
                    <a:pt x="102" y="110"/>
                  </a:moveTo>
                  <a:lnTo>
                    <a:pt x="102" y="110"/>
                  </a:lnTo>
                  <a:lnTo>
                    <a:pt x="106" y="110"/>
                  </a:lnTo>
                  <a:lnTo>
                    <a:pt x="108" y="109"/>
                  </a:lnTo>
                  <a:lnTo>
                    <a:pt x="188" y="30"/>
                  </a:lnTo>
                  <a:lnTo>
                    <a:pt x="188" y="65"/>
                  </a:lnTo>
                  <a:lnTo>
                    <a:pt x="188" y="65"/>
                  </a:lnTo>
                  <a:lnTo>
                    <a:pt x="188" y="69"/>
                  </a:lnTo>
                  <a:lnTo>
                    <a:pt x="189" y="71"/>
                  </a:lnTo>
                  <a:lnTo>
                    <a:pt x="192" y="73"/>
                  </a:lnTo>
                  <a:lnTo>
                    <a:pt x="196" y="74"/>
                  </a:lnTo>
                  <a:lnTo>
                    <a:pt x="196" y="74"/>
                  </a:lnTo>
                  <a:lnTo>
                    <a:pt x="200" y="73"/>
                  </a:lnTo>
                  <a:lnTo>
                    <a:pt x="202" y="71"/>
                  </a:lnTo>
                  <a:lnTo>
                    <a:pt x="204" y="69"/>
                  </a:lnTo>
                  <a:lnTo>
                    <a:pt x="205" y="65"/>
                  </a:lnTo>
                  <a:lnTo>
                    <a:pt x="205" y="8"/>
                  </a:lnTo>
                  <a:lnTo>
                    <a:pt x="205" y="8"/>
                  </a:lnTo>
                  <a:lnTo>
                    <a:pt x="204" y="6"/>
                  </a:lnTo>
                  <a:lnTo>
                    <a:pt x="204" y="6"/>
                  </a:lnTo>
                  <a:lnTo>
                    <a:pt x="202" y="3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6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7" y="0"/>
                  </a:lnTo>
                  <a:lnTo>
                    <a:pt x="134" y="3"/>
                  </a:lnTo>
                  <a:lnTo>
                    <a:pt x="131" y="6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1" y="12"/>
                  </a:lnTo>
                  <a:lnTo>
                    <a:pt x="134" y="15"/>
                  </a:lnTo>
                  <a:lnTo>
                    <a:pt x="137" y="16"/>
                  </a:lnTo>
                  <a:lnTo>
                    <a:pt x="139" y="18"/>
                  </a:lnTo>
                  <a:lnTo>
                    <a:pt x="174" y="18"/>
                  </a:lnTo>
                  <a:lnTo>
                    <a:pt x="102" y="90"/>
                  </a:lnTo>
                  <a:lnTo>
                    <a:pt x="61" y="50"/>
                  </a:lnTo>
                  <a:lnTo>
                    <a:pt x="61" y="50"/>
                  </a:lnTo>
                  <a:lnTo>
                    <a:pt x="59" y="47"/>
                  </a:lnTo>
                  <a:lnTo>
                    <a:pt x="55" y="47"/>
                  </a:lnTo>
                  <a:lnTo>
                    <a:pt x="52" y="47"/>
                  </a:lnTo>
                  <a:lnTo>
                    <a:pt x="49" y="50"/>
                  </a:lnTo>
                  <a:lnTo>
                    <a:pt x="2" y="96"/>
                  </a:lnTo>
                  <a:lnTo>
                    <a:pt x="2" y="96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0" y="105"/>
                  </a:lnTo>
                  <a:lnTo>
                    <a:pt x="2" y="109"/>
                  </a:lnTo>
                  <a:lnTo>
                    <a:pt x="2" y="109"/>
                  </a:lnTo>
                  <a:lnTo>
                    <a:pt x="5" y="110"/>
                  </a:lnTo>
                  <a:lnTo>
                    <a:pt x="8" y="110"/>
                  </a:lnTo>
                  <a:lnTo>
                    <a:pt x="12" y="110"/>
                  </a:lnTo>
                  <a:lnTo>
                    <a:pt x="14" y="109"/>
                  </a:lnTo>
                  <a:lnTo>
                    <a:pt x="55" y="67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9" y="110"/>
                  </a:lnTo>
                  <a:lnTo>
                    <a:pt x="102" y="110"/>
                  </a:lnTo>
                  <a:lnTo>
                    <a:pt x="102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</p:grpSp>
      <p:sp>
        <p:nvSpPr>
          <p:cNvPr id="54" name="Rounded Rectangle 37">
            <a:extLst>
              <a:ext uri="{FF2B5EF4-FFF2-40B4-BE49-F238E27FC236}">
                <a16:creationId xmlns:a16="http://schemas.microsoft.com/office/drawing/2014/main" id="{63FE56DF-CCEE-4984-A9F4-9657694214E7}"/>
              </a:ext>
            </a:extLst>
          </p:cNvPr>
          <p:cNvSpPr/>
          <p:nvPr/>
        </p:nvSpPr>
        <p:spPr>
          <a:xfrm>
            <a:off x="1630976" y="5189345"/>
            <a:ext cx="6188247" cy="862487"/>
          </a:xfrm>
          <a:prstGeom prst="roundRect">
            <a:avLst/>
          </a:prstGeom>
          <a:solidFill>
            <a:srgbClr val="34F0FF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5" name="Rounded Rectangle 36">
            <a:extLst>
              <a:ext uri="{FF2B5EF4-FFF2-40B4-BE49-F238E27FC236}">
                <a16:creationId xmlns:a16="http://schemas.microsoft.com/office/drawing/2014/main" id="{2E0CBBAF-5FC2-4554-A1C6-7A66F06F7C95}"/>
              </a:ext>
            </a:extLst>
          </p:cNvPr>
          <p:cNvSpPr/>
          <p:nvPr/>
        </p:nvSpPr>
        <p:spPr>
          <a:xfrm>
            <a:off x="2426107" y="3618272"/>
            <a:ext cx="5393116" cy="862487"/>
          </a:xfrm>
          <a:prstGeom prst="roundRect">
            <a:avLst/>
          </a:prstGeom>
          <a:solidFill>
            <a:srgbClr val="86F2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6" name="Rounded Rectangle 3">
            <a:extLst>
              <a:ext uri="{FF2B5EF4-FFF2-40B4-BE49-F238E27FC236}">
                <a16:creationId xmlns:a16="http://schemas.microsoft.com/office/drawing/2014/main" id="{F476A37B-2E0F-4815-AD07-4D02336840EE}"/>
              </a:ext>
            </a:extLst>
          </p:cNvPr>
          <p:cNvSpPr/>
          <p:nvPr/>
        </p:nvSpPr>
        <p:spPr>
          <a:xfrm>
            <a:off x="1630977" y="2082676"/>
            <a:ext cx="6188246" cy="862487"/>
          </a:xfrm>
          <a:prstGeom prst="roundRect">
            <a:avLst/>
          </a:prstGeom>
          <a:solidFill>
            <a:srgbClr val="F7F5F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6F847B2-14A8-42FF-90C7-9C3DCE97546E}"/>
              </a:ext>
            </a:extLst>
          </p:cNvPr>
          <p:cNvSpPr/>
          <p:nvPr/>
        </p:nvSpPr>
        <p:spPr>
          <a:xfrm>
            <a:off x="2167031" y="2375279"/>
            <a:ext cx="148064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ctr">
              <a:defRPr/>
            </a:pPr>
            <a:r>
              <a:rPr lang="en-US" sz="1100" b="1" spc="150" dirty="0">
                <a:solidFill>
                  <a:schemeClr val="bg1"/>
                </a:solidFill>
                <a:latin typeface="Open Sans"/>
              </a:rPr>
              <a:t>Data Source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86D5473-F7EB-46ED-94C0-CAD3D8EB82FA}"/>
              </a:ext>
            </a:extLst>
          </p:cNvPr>
          <p:cNvSpPr/>
          <p:nvPr/>
        </p:nvSpPr>
        <p:spPr>
          <a:xfrm>
            <a:off x="2062346" y="5487836"/>
            <a:ext cx="148064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ctr">
              <a:defRPr/>
            </a:pPr>
            <a:r>
              <a:rPr lang="en-US" sz="1100" b="1" spc="150" dirty="0">
                <a:solidFill>
                  <a:schemeClr val="bg1"/>
                </a:solidFill>
                <a:latin typeface="Open Sans"/>
              </a:rPr>
              <a:t>Data Analysis</a:t>
            </a:r>
            <a:r>
              <a:rPr lang="en-US" sz="1100" b="1" spc="150" dirty="0">
                <a:solidFill>
                  <a:srgbClr val="FFFFFF">
                    <a:lumMod val="65000"/>
                  </a:srgbClr>
                </a:solidFill>
                <a:latin typeface="Open Sans"/>
              </a:rPr>
              <a:t> 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323F2C3-AA20-4A97-B703-2843C9709A76}"/>
              </a:ext>
            </a:extLst>
          </p:cNvPr>
          <p:cNvSpPr/>
          <p:nvPr/>
        </p:nvSpPr>
        <p:spPr>
          <a:xfrm>
            <a:off x="3831660" y="2302636"/>
            <a:ext cx="196383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050" dirty="0">
                <a:solidFill>
                  <a:schemeClr val="bg1"/>
                </a:solidFill>
                <a:latin typeface="Open Sans"/>
              </a:rPr>
              <a:t>UCI Machine Learning Repository.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CCC906D-4B53-4332-865C-805554B2B894}"/>
              </a:ext>
            </a:extLst>
          </p:cNvPr>
          <p:cNvSpPr/>
          <p:nvPr/>
        </p:nvSpPr>
        <p:spPr>
          <a:xfrm>
            <a:off x="4026360" y="3793888"/>
            <a:ext cx="163142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050" dirty="0">
                <a:solidFill>
                  <a:schemeClr val="bg1"/>
                </a:solidFill>
                <a:latin typeface="Open Sans"/>
              </a:rPr>
              <a:t>The data is composed of 14 attributes and 10,000 entries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B52C753-94DC-4B77-9FBA-EA8C59914471}"/>
              </a:ext>
            </a:extLst>
          </p:cNvPr>
          <p:cNvSpPr/>
          <p:nvPr/>
        </p:nvSpPr>
        <p:spPr>
          <a:xfrm>
            <a:off x="3825403" y="5258951"/>
            <a:ext cx="18234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050" dirty="0">
                <a:solidFill>
                  <a:schemeClr val="bg1"/>
                </a:solidFill>
                <a:latin typeface="Open Sans"/>
              </a:rPr>
              <a:t>The dataset contains no missing values, and it has a convenient conversion to a binary variable.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F6FE7B0-B98C-43F8-87BA-733DC3A05121}"/>
              </a:ext>
            </a:extLst>
          </p:cNvPr>
          <p:cNvSpPr/>
          <p:nvPr/>
        </p:nvSpPr>
        <p:spPr>
          <a:xfrm>
            <a:off x="5315385" y="2061316"/>
            <a:ext cx="2503838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050" dirty="0">
                <a:solidFill>
                  <a:srgbClr val="000000"/>
                </a:solidFill>
                <a:latin typeface="Open Sans"/>
              </a:rPr>
              <a:t>Link: </a:t>
            </a:r>
            <a:r>
              <a:rPr lang="en-US" sz="1050" dirty="0">
                <a:solidFill>
                  <a:schemeClr val="accent5">
                    <a:lumMod val="75000"/>
                  </a:schemeClr>
                </a:solidFill>
                <a:latin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https://archive.ics.uci.edu/ml/datasets.php?format=&amp;task=&amp;att=&amp;area=&amp;numAtt=10to100&amp;numIns=greater1000&amp;type=&amp;sort=attUp&amp;view=table</a:t>
            </a:r>
            <a:r>
              <a:rPr lang="en-US" sz="1050" dirty="0">
                <a:solidFill>
                  <a:schemeClr val="accent5">
                    <a:lumMod val="75000"/>
                  </a:schemeClr>
                </a:solidFill>
                <a:latin typeface="Open Sans"/>
              </a:rPr>
              <a:t>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9A70803-A9F1-4788-9FD5-CF65BD50F853}"/>
              </a:ext>
            </a:extLst>
          </p:cNvPr>
          <p:cNvSpPr/>
          <p:nvPr/>
        </p:nvSpPr>
        <p:spPr>
          <a:xfrm>
            <a:off x="5603073" y="3824702"/>
            <a:ext cx="214092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050" dirty="0">
                <a:solidFill>
                  <a:schemeClr val="bg1"/>
                </a:solidFill>
                <a:latin typeface="Open Sans"/>
              </a:rPr>
              <a:t>All variables, except for the Target Variable are continuous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ADFEE8B-AF98-423B-BA6F-8DEB2E8FB760}"/>
              </a:ext>
            </a:extLst>
          </p:cNvPr>
          <p:cNvSpPr/>
          <p:nvPr/>
        </p:nvSpPr>
        <p:spPr>
          <a:xfrm>
            <a:off x="5648817" y="5244098"/>
            <a:ext cx="2239274" cy="65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050" dirty="0">
                <a:solidFill>
                  <a:schemeClr val="bg1"/>
                </a:solidFill>
                <a:latin typeface="Open Sans"/>
              </a:rPr>
              <a:t>No outliers were identified during preliminary analysis</a:t>
            </a:r>
          </a:p>
          <a:p>
            <a:pPr defTabSz="914400">
              <a:spcAft>
                <a:spcPts val="600"/>
              </a:spcAft>
              <a:defRPr/>
            </a:pPr>
            <a:r>
              <a:rPr lang="en-US" sz="1050" dirty="0">
                <a:solidFill>
                  <a:schemeClr val="bg1"/>
                </a:solidFill>
                <a:latin typeface="Open Sans"/>
              </a:rPr>
              <a:t>Normal data patterns</a:t>
            </a:r>
          </a:p>
        </p:txBody>
      </p:sp>
      <p:sp>
        <p:nvSpPr>
          <p:cNvPr id="66" name="Isosceles Triangle 65">
            <a:extLst>
              <a:ext uri="{FF2B5EF4-FFF2-40B4-BE49-F238E27FC236}">
                <a16:creationId xmlns:a16="http://schemas.microsoft.com/office/drawing/2014/main" id="{65126FEE-EB7E-4D75-8866-699174D3F0BD}"/>
              </a:ext>
            </a:extLst>
          </p:cNvPr>
          <p:cNvSpPr/>
          <p:nvPr/>
        </p:nvSpPr>
        <p:spPr>
          <a:xfrm rot="5400000">
            <a:off x="3489490" y="2432256"/>
            <a:ext cx="265505" cy="151551"/>
          </a:xfrm>
          <a:prstGeom prst="triangle">
            <a:avLst/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7" name="Isosceles Triangle 66">
            <a:extLst>
              <a:ext uri="{FF2B5EF4-FFF2-40B4-BE49-F238E27FC236}">
                <a16:creationId xmlns:a16="http://schemas.microsoft.com/office/drawing/2014/main" id="{75A89B0D-A174-4D05-850A-3B4A011FCFD7}"/>
              </a:ext>
            </a:extLst>
          </p:cNvPr>
          <p:cNvSpPr/>
          <p:nvPr/>
        </p:nvSpPr>
        <p:spPr>
          <a:xfrm rot="5400000">
            <a:off x="3701384" y="4001202"/>
            <a:ext cx="265505" cy="151551"/>
          </a:xfrm>
          <a:prstGeom prst="triangle">
            <a:avLst/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8" name="Isosceles Triangle 67">
            <a:extLst>
              <a:ext uri="{FF2B5EF4-FFF2-40B4-BE49-F238E27FC236}">
                <a16:creationId xmlns:a16="http://schemas.microsoft.com/office/drawing/2014/main" id="{E76234AB-F991-43E5-B2AA-5D2C958DDBD6}"/>
              </a:ext>
            </a:extLst>
          </p:cNvPr>
          <p:cNvSpPr/>
          <p:nvPr/>
        </p:nvSpPr>
        <p:spPr>
          <a:xfrm rot="5400000">
            <a:off x="3490499" y="5552476"/>
            <a:ext cx="265505" cy="151551"/>
          </a:xfrm>
          <a:prstGeom prst="triangle">
            <a:avLst/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9" name="Title 1">
            <a:extLst>
              <a:ext uri="{FF2B5EF4-FFF2-40B4-BE49-F238E27FC236}">
                <a16:creationId xmlns:a16="http://schemas.microsoft.com/office/drawing/2014/main" id="{94669554-F554-41E5-AD40-5B67619AD9A5}"/>
              </a:ext>
            </a:extLst>
          </p:cNvPr>
          <p:cNvSpPr txBox="1">
            <a:spLocks/>
          </p:cNvSpPr>
          <p:nvPr/>
        </p:nvSpPr>
        <p:spPr>
          <a:xfrm>
            <a:off x="2811322" y="3925064"/>
            <a:ext cx="1006230" cy="220926"/>
          </a:xfrm>
          <a:prstGeom prst="rect">
            <a:avLst/>
          </a:prstGeom>
        </p:spPr>
        <p:txBody>
          <a:bodyPr vert="horz" lIns="0" tIns="4572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i="0" kern="1200" cap="none" spc="-75" baseline="0" dirty="0">
                <a:solidFill>
                  <a:schemeClr val="tx1"/>
                </a:solidFill>
                <a:latin typeface="+mj-lt"/>
                <a:ea typeface="Bebas Neue" charset="0"/>
                <a:cs typeface="Chronicle Display Black"/>
              </a:defRPr>
            </a:lvl1pPr>
          </a:lstStyle>
          <a:p>
            <a:pPr fontAlgn="ctr">
              <a:lnSpc>
                <a:spcPct val="110000"/>
              </a:lnSpc>
              <a:defRPr/>
            </a:pPr>
            <a:r>
              <a:rPr sz="1100" b="1" spc="150" dirty="0">
                <a:solidFill>
                  <a:schemeClr val="bg1"/>
                </a:solidFill>
                <a:latin typeface="Open Sans"/>
                <a:ea typeface="+mn-ea"/>
                <a:cs typeface="+mn-cs"/>
              </a:rPr>
              <a:t>THE DATA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162117C5-02CC-4101-BCDB-89480C2034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440" y="2005438"/>
            <a:ext cx="1793167" cy="3974337"/>
          </a:xfrm>
          <a:prstGeom prst="rect">
            <a:avLst/>
          </a:prstGeom>
        </p:spPr>
      </p:pic>
      <p:pic>
        <p:nvPicPr>
          <p:cNvPr id="71" name="Content Placeholder 3">
            <a:extLst>
              <a:ext uri="{FF2B5EF4-FFF2-40B4-BE49-F238E27FC236}">
                <a16:creationId xmlns:a16="http://schemas.microsoft.com/office/drawing/2014/main" id="{A09DB231-3F50-4341-AE31-A3E8F1571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9136" y="422772"/>
            <a:ext cx="2908275" cy="2332371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2" name="Content Placeholder 3">
            <a:extLst>
              <a:ext uri="{FF2B5EF4-FFF2-40B4-BE49-F238E27FC236}">
                <a16:creationId xmlns:a16="http://schemas.microsoft.com/office/drawing/2014/main" id="{CD3EF02A-42DB-4602-92C1-FFA48DDC3C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985" b="-2"/>
          <a:stretch/>
        </p:blipFill>
        <p:spPr>
          <a:xfrm>
            <a:off x="8072798" y="4359941"/>
            <a:ext cx="3127459" cy="2332371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902399-AE78-4363-8F7C-BA7F02957D96}"/>
              </a:ext>
            </a:extLst>
          </p:cNvPr>
          <p:cNvSpPr txBox="1"/>
          <p:nvPr/>
        </p:nvSpPr>
        <p:spPr>
          <a:xfrm>
            <a:off x="8389943" y="3247621"/>
            <a:ext cx="24931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Summary Measures and Distribution analysis was completed and found all variables to reasonable and symmetric. </a:t>
            </a:r>
          </a:p>
        </p:txBody>
      </p:sp>
    </p:spTree>
    <p:extLst>
      <p:ext uri="{BB962C8B-B14F-4D97-AF65-F5344CB8AC3E}">
        <p14:creationId xmlns:p14="http://schemas.microsoft.com/office/powerpoint/2010/main" val="3276942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E07F9-1510-4907-A7A6-2F4801C96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278" y="-55019"/>
            <a:ext cx="9905998" cy="1478570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Models</a:t>
            </a:r>
            <a:r>
              <a:rPr lang="en-US" sz="3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Overview 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43" name="Text Placeholder 45">
            <a:extLst>
              <a:ext uri="{FF2B5EF4-FFF2-40B4-BE49-F238E27FC236}">
                <a16:creationId xmlns:a16="http://schemas.microsoft.com/office/drawing/2014/main" id="{471B51EB-95CE-4AC3-9D19-80CA3F619BF3}"/>
              </a:ext>
            </a:extLst>
          </p:cNvPr>
          <p:cNvSpPr txBox="1">
            <a:spLocks/>
          </p:cNvSpPr>
          <p:nvPr/>
        </p:nvSpPr>
        <p:spPr>
          <a:xfrm>
            <a:off x="914721" y="1092483"/>
            <a:ext cx="10362880" cy="4754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B9A6C9E-B6A4-4BB2-A986-C8847BA422CE}"/>
              </a:ext>
            </a:extLst>
          </p:cNvPr>
          <p:cNvGrpSpPr>
            <a:grpSpLocks noChangeAspect="1"/>
          </p:cNvGrpSpPr>
          <p:nvPr/>
        </p:nvGrpSpPr>
        <p:grpSpPr>
          <a:xfrm>
            <a:off x="9981723" y="3667455"/>
            <a:ext cx="827580" cy="827580"/>
            <a:chOff x="4071938" y="1660525"/>
            <a:chExt cx="522288" cy="522288"/>
          </a:xfrm>
          <a:solidFill>
            <a:srgbClr val="FFFFFF"/>
          </a:solidFill>
        </p:grpSpPr>
        <p:sp>
          <p:nvSpPr>
            <p:cNvPr id="103" name="Freeform 20">
              <a:extLst>
                <a:ext uri="{FF2B5EF4-FFF2-40B4-BE49-F238E27FC236}">
                  <a16:creationId xmlns:a16="http://schemas.microsoft.com/office/drawing/2014/main" id="{05862077-0649-49E7-A6FE-9B9DF5788B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1938" y="1660525"/>
              <a:ext cx="522288" cy="522288"/>
            </a:xfrm>
            <a:custGeom>
              <a:avLst/>
              <a:gdLst>
                <a:gd name="T0" fmla="*/ 313 w 658"/>
                <a:gd name="T1" fmla="*/ 657 h 658"/>
                <a:gd name="T2" fmla="*/ 263 w 658"/>
                <a:gd name="T3" fmla="*/ 651 h 658"/>
                <a:gd name="T4" fmla="*/ 201 w 658"/>
                <a:gd name="T5" fmla="*/ 631 h 658"/>
                <a:gd name="T6" fmla="*/ 120 w 658"/>
                <a:gd name="T7" fmla="*/ 583 h 658"/>
                <a:gd name="T8" fmla="*/ 56 w 658"/>
                <a:gd name="T9" fmla="*/ 513 h 658"/>
                <a:gd name="T10" fmla="*/ 14 w 658"/>
                <a:gd name="T11" fmla="*/ 426 h 658"/>
                <a:gd name="T12" fmla="*/ 4 w 658"/>
                <a:gd name="T13" fmla="*/ 379 h 658"/>
                <a:gd name="T14" fmla="*/ 0 w 658"/>
                <a:gd name="T15" fmla="*/ 329 h 658"/>
                <a:gd name="T16" fmla="*/ 2 w 658"/>
                <a:gd name="T17" fmla="*/ 295 h 658"/>
                <a:gd name="T18" fmla="*/ 10 w 658"/>
                <a:gd name="T19" fmla="*/ 247 h 658"/>
                <a:gd name="T20" fmla="*/ 40 w 658"/>
                <a:gd name="T21" fmla="*/ 172 h 658"/>
                <a:gd name="T22" fmla="*/ 96 w 658"/>
                <a:gd name="T23" fmla="*/ 96 h 658"/>
                <a:gd name="T24" fmla="*/ 173 w 658"/>
                <a:gd name="T25" fmla="*/ 40 h 658"/>
                <a:gd name="T26" fmla="*/ 247 w 658"/>
                <a:gd name="T27" fmla="*/ 10 h 658"/>
                <a:gd name="T28" fmla="*/ 295 w 658"/>
                <a:gd name="T29" fmla="*/ 1 h 658"/>
                <a:gd name="T30" fmla="*/ 329 w 658"/>
                <a:gd name="T31" fmla="*/ 0 h 658"/>
                <a:gd name="T32" fmla="*/ 378 w 658"/>
                <a:gd name="T33" fmla="*/ 4 h 658"/>
                <a:gd name="T34" fmla="*/ 427 w 658"/>
                <a:gd name="T35" fmla="*/ 15 h 658"/>
                <a:gd name="T36" fmla="*/ 513 w 658"/>
                <a:gd name="T37" fmla="*/ 56 h 658"/>
                <a:gd name="T38" fmla="*/ 583 w 658"/>
                <a:gd name="T39" fmla="*/ 119 h 658"/>
                <a:gd name="T40" fmla="*/ 632 w 658"/>
                <a:gd name="T41" fmla="*/ 201 h 658"/>
                <a:gd name="T42" fmla="*/ 651 w 658"/>
                <a:gd name="T43" fmla="*/ 263 h 658"/>
                <a:gd name="T44" fmla="*/ 658 w 658"/>
                <a:gd name="T45" fmla="*/ 311 h 658"/>
                <a:gd name="T46" fmla="*/ 658 w 658"/>
                <a:gd name="T47" fmla="*/ 345 h 658"/>
                <a:gd name="T48" fmla="*/ 651 w 658"/>
                <a:gd name="T49" fmla="*/ 395 h 658"/>
                <a:gd name="T50" fmla="*/ 632 w 658"/>
                <a:gd name="T51" fmla="*/ 456 h 658"/>
                <a:gd name="T52" fmla="*/ 583 w 658"/>
                <a:gd name="T53" fmla="*/ 537 h 658"/>
                <a:gd name="T54" fmla="*/ 513 w 658"/>
                <a:gd name="T55" fmla="*/ 601 h 658"/>
                <a:gd name="T56" fmla="*/ 427 w 658"/>
                <a:gd name="T57" fmla="*/ 643 h 658"/>
                <a:gd name="T58" fmla="*/ 378 w 658"/>
                <a:gd name="T59" fmla="*/ 654 h 658"/>
                <a:gd name="T60" fmla="*/ 329 w 658"/>
                <a:gd name="T61" fmla="*/ 658 h 658"/>
                <a:gd name="T62" fmla="*/ 329 w 658"/>
                <a:gd name="T63" fmla="*/ 37 h 658"/>
                <a:gd name="T64" fmla="*/ 243 w 658"/>
                <a:gd name="T65" fmla="*/ 51 h 658"/>
                <a:gd name="T66" fmla="*/ 166 w 658"/>
                <a:gd name="T67" fmla="*/ 87 h 658"/>
                <a:gd name="T68" fmla="*/ 104 w 658"/>
                <a:gd name="T69" fmla="*/ 143 h 658"/>
                <a:gd name="T70" fmla="*/ 61 w 658"/>
                <a:gd name="T71" fmla="*/ 215 h 658"/>
                <a:gd name="T72" fmla="*/ 40 w 658"/>
                <a:gd name="T73" fmla="*/ 299 h 658"/>
                <a:gd name="T74" fmla="*/ 40 w 658"/>
                <a:gd name="T75" fmla="*/ 358 h 658"/>
                <a:gd name="T76" fmla="*/ 61 w 658"/>
                <a:gd name="T77" fmla="*/ 442 h 658"/>
                <a:gd name="T78" fmla="*/ 104 w 658"/>
                <a:gd name="T79" fmla="*/ 514 h 658"/>
                <a:gd name="T80" fmla="*/ 166 w 658"/>
                <a:gd name="T81" fmla="*/ 569 h 658"/>
                <a:gd name="T82" fmla="*/ 243 w 658"/>
                <a:gd name="T83" fmla="*/ 607 h 658"/>
                <a:gd name="T84" fmla="*/ 329 w 658"/>
                <a:gd name="T85" fmla="*/ 620 h 658"/>
                <a:gd name="T86" fmla="*/ 388 w 658"/>
                <a:gd name="T87" fmla="*/ 614 h 658"/>
                <a:gd name="T88" fmla="*/ 467 w 658"/>
                <a:gd name="T89" fmla="*/ 584 h 658"/>
                <a:gd name="T90" fmla="*/ 534 w 658"/>
                <a:gd name="T91" fmla="*/ 534 h 658"/>
                <a:gd name="T92" fmla="*/ 585 w 658"/>
                <a:gd name="T93" fmla="*/ 467 h 658"/>
                <a:gd name="T94" fmla="*/ 615 w 658"/>
                <a:gd name="T95" fmla="*/ 387 h 658"/>
                <a:gd name="T96" fmla="*/ 620 w 658"/>
                <a:gd name="T97" fmla="*/ 329 h 658"/>
                <a:gd name="T98" fmla="*/ 607 w 658"/>
                <a:gd name="T99" fmla="*/ 242 h 658"/>
                <a:gd name="T100" fmla="*/ 570 w 658"/>
                <a:gd name="T101" fmla="*/ 166 h 658"/>
                <a:gd name="T102" fmla="*/ 514 w 658"/>
                <a:gd name="T103" fmla="*/ 105 h 658"/>
                <a:gd name="T104" fmla="*/ 443 w 658"/>
                <a:gd name="T105" fmla="*/ 60 h 658"/>
                <a:gd name="T106" fmla="*/ 358 w 658"/>
                <a:gd name="T107" fmla="*/ 39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8" h="658">
                  <a:moveTo>
                    <a:pt x="329" y="658"/>
                  </a:moveTo>
                  <a:lnTo>
                    <a:pt x="329" y="658"/>
                  </a:lnTo>
                  <a:lnTo>
                    <a:pt x="313" y="657"/>
                  </a:lnTo>
                  <a:lnTo>
                    <a:pt x="295" y="655"/>
                  </a:lnTo>
                  <a:lnTo>
                    <a:pt x="279" y="654"/>
                  </a:lnTo>
                  <a:lnTo>
                    <a:pt x="263" y="651"/>
                  </a:lnTo>
                  <a:lnTo>
                    <a:pt x="247" y="647"/>
                  </a:lnTo>
                  <a:lnTo>
                    <a:pt x="232" y="643"/>
                  </a:lnTo>
                  <a:lnTo>
                    <a:pt x="201" y="631"/>
                  </a:lnTo>
                  <a:lnTo>
                    <a:pt x="173" y="618"/>
                  </a:lnTo>
                  <a:lnTo>
                    <a:pt x="145" y="601"/>
                  </a:lnTo>
                  <a:lnTo>
                    <a:pt x="120" y="583"/>
                  </a:lnTo>
                  <a:lnTo>
                    <a:pt x="96" y="561"/>
                  </a:lnTo>
                  <a:lnTo>
                    <a:pt x="75" y="537"/>
                  </a:lnTo>
                  <a:lnTo>
                    <a:pt x="56" y="513"/>
                  </a:lnTo>
                  <a:lnTo>
                    <a:pt x="40" y="485"/>
                  </a:lnTo>
                  <a:lnTo>
                    <a:pt x="26" y="456"/>
                  </a:lnTo>
                  <a:lnTo>
                    <a:pt x="14" y="426"/>
                  </a:lnTo>
                  <a:lnTo>
                    <a:pt x="10" y="411"/>
                  </a:lnTo>
                  <a:lnTo>
                    <a:pt x="6" y="395"/>
                  </a:lnTo>
                  <a:lnTo>
                    <a:pt x="4" y="379"/>
                  </a:lnTo>
                  <a:lnTo>
                    <a:pt x="2" y="362"/>
                  </a:lnTo>
                  <a:lnTo>
                    <a:pt x="1" y="345"/>
                  </a:lnTo>
                  <a:lnTo>
                    <a:pt x="0" y="329"/>
                  </a:lnTo>
                  <a:lnTo>
                    <a:pt x="0" y="329"/>
                  </a:lnTo>
                  <a:lnTo>
                    <a:pt x="1" y="311"/>
                  </a:lnTo>
                  <a:lnTo>
                    <a:pt x="2" y="295"/>
                  </a:lnTo>
                  <a:lnTo>
                    <a:pt x="4" y="279"/>
                  </a:lnTo>
                  <a:lnTo>
                    <a:pt x="6" y="263"/>
                  </a:lnTo>
                  <a:lnTo>
                    <a:pt x="10" y="247"/>
                  </a:lnTo>
                  <a:lnTo>
                    <a:pt x="14" y="231"/>
                  </a:lnTo>
                  <a:lnTo>
                    <a:pt x="26" y="201"/>
                  </a:lnTo>
                  <a:lnTo>
                    <a:pt x="40" y="172"/>
                  </a:lnTo>
                  <a:lnTo>
                    <a:pt x="56" y="145"/>
                  </a:lnTo>
                  <a:lnTo>
                    <a:pt x="75" y="119"/>
                  </a:lnTo>
                  <a:lnTo>
                    <a:pt x="96" y="96"/>
                  </a:lnTo>
                  <a:lnTo>
                    <a:pt x="120" y="75"/>
                  </a:lnTo>
                  <a:lnTo>
                    <a:pt x="145" y="56"/>
                  </a:lnTo>
                  <a:lnTo>
                    <a:pt x="173" y="40"/>
                  </a:lnTo>
                  <a:lnTo>
                    <a:pt x="201" y="25"/>
                  </a:lnTo>
                  <a:lnTo>
                    <a:pt x="232" y="15"/>
                  </a:lnTo>
                  <a:lnTo>
                    <a:pt x="247" y="10"/>
                  </a:lnTo>
                  <a:lnTo>
                    <a:pt x="263" y="6"/>
                  </a:lnTo>
                  <a:lnTo>
                    <a:pt x="279" y="4"/>
                  </a:lnTo>
                  <a:lnTo>
                    <a:pt x="295" y="1"/>
                  </a:lnTo>
                  <a:lnTo>
                    <a:pt x="313" y="0"/>
                  </a:lnTo>
                  <a:lnTo>
                    <a:pt x="329" y="0"/>
                  </a:lnTo>
                  <a:lnTo>
                    <a:pt x="329" y="0"/>
                  </a:lnTo>
                  <a:lnTo>
                    <a:pt x="346" y="0"/>
                  </a:lnTo>
                  <a:lnTo>
                    <a:pt x="362" y="1"/>
                  </a:lnTo>
                  <a:lnTo>
                    <a:pt x="378" y="4"/>
                  </a:lnTo>
                  <a:lnTo>
                    <a:pt x="396" y="6"/>
                  </a:lnTo>
                  <a:lnTo>
                    <a:pt x="411" y="10"/>
                  </a:lnTo>
                  <a:lnTo>
                    <a:pt x="427" y="15"/>
                  </a:lnTo>
                  <a:lnTo>
                    <a:pt x="456" y="25"/>
                  </a:lnTo>
                  <a:lnTo>
                    <a:pt x="486" y="40"/>
                  </a:lnTo>
                  <a:lnTo>
                    <a:pt x="513" y="56"/>
                  </a:lnTo>
                  <a:lnTo>
                    <a:pt x="538" y="75"/>
                  </a:lnTo>
                  <a:lnTo>
                    <a:pt x="561" y="96"/>
                  </a:lnTo>
                  <a:lnTo>
                    <a:pt x="583" y="119"/>
                  </a:lnTo>
                  <a:lnTo>
                    <a:pt x="601" y="145"/>
                  </a:lnTo>
                  <a:lnTo>
                    <a:pt x="617" y="172"/>
                  </a:lnTo>
                  <a:lnTo>
                    <a:pt x="632" y="201"/>
                  </a:lnTo>
                  <a:lnTo>
                    <a:pt x="643" y="231"/>
                  </a:lnTo>
                  <a:lnTo>
                    <a:pt x="647" y="247"/>
                  </a:lnTo>
                  <a:lnTo>
                    <a:pt x="651" y="263"/>
                  </a:lnTo>
                  <a:lnTo>
                    <a:pt x="654" y="279"/>
                  </a:lnTo>
                  <a:lnTo>
                    <a:pt x="656" y="295"/>
                  </a:lnTo>
                  <a:lnTo>
                    <a:pt x="658" y="311"/>
                  </a:lnTo>
                  <a:lnTo>
                    <a:pt x="658" y="329"/>
                  </a:lnTo>
                  <a:lnTo>
                    <a:pt x="658" y="329"/>
                  </a:lnTo>
                  <a:lnTo>
                    <a:pt x="658" y="345"/>
                  </a:lnTo>
                  <a:lnTo>
                    <a:pt x="656" y="362"/>
                  </a:lnTo>
                  <a:lnTo>
                    <a:pt x="654" y="379"/>
                  </a:lnTo>
                  <a:lnTo>
                    <a:pt x="651" y="395"/>
                  </a:lnTo>
                  <a:lnTo>
                    <a:pt x="647" y="411"/>
                  </a:lnTo>
                  <a:lnTo>
                    <a:pt x="643" y="426"/>
                  </a:lnTo>
                  <a:lnTo>
                    <a:pt x="632" y="456"/>
                  </a:lnTo>
                  <a:lnTo>
                    <a:pt x="617" y="485"/>
                  </a:lnTo>
                  <a:lnTo>
                    <a:pt x="601" y="513"/>
                  </a:lnTo>
                  <a:lnTo>
                    <a:pt x="583" y="537"/>
                  </a:lnTo>
                  <a:lnTo>
                    <a:pt x="561" y="561"/>
                  </a:lnTo>
                  <a:lnTo>
                    <a:pt x="538" y="583"/>
                  </a:lnTo>
                  <a:lnTo>
                    <a:pt x="513" y="601"/>
                  </a:lnTo>
                  <a:lnTo>
                    <a:pt x="486" y="618"/>
                  </a:lnTo>
                  <a:lnTo>
                    <a:pt x="456" y="631"/>
                  </a:lnTo>
                  <a:lnTo>
                    <a:pt x="427" y="643"/>
                  </a:lnTo>
                  <a:lnTo>
                    <a:pt x="411" y="647"/>
                  </a:lnTo>
                  <a:lnTo>
                    <a:pt x="396" y="651"/>
                  </a:lnTo>
                  <a:lnTo>
                    <a:pt x="378" y="654"/>
                  </a:lnTo>
                  <a:lnTo>
                    <a:pt x="362" y="655"/>
                  </a:lnTo>
                  <a:lnTo>
                    <a:pt x="346" y="657"/>
                  </a:lnTo>
                  <a:lnTo>
                    <a:pt x="329" y="658"/>
                  </a:lnTo>
                  <a:lnTo>
                    <a:pt x="329" y="658"/>
                  </a:lnTo>
                  <a:close/>
                  <a:moveTo>
                    <a:pt x="329" y="37"/>
                  </a:moveTo>
                  <a:lnTo>
                    <a:pt x="329" y="37"/>
                  </a:lnTo>
                  <a:lnTo>
                    <a:pt x="299" y="39"/>
                  </a:lnTo>
                  <a:lnTo>
                    <a:pt x="271" y="43"/>
                  </a:lnTo>
                  <a:lnTo>
                    <a:pt x="243" y="51"/>
                  </a:lnTo>
                  <a:lnTo>
                    <a:pt x="216" y="60"/>
                  </a:lnTo>
                  <a:lnTo>
                    <a:pt x="190" y="72"/>
                  </a:lnTo>
                  <a:lnTo>
                    <a:pt x="166" y="87"/>
                  </a:lnTo>
                  <a:lnTo>
                    <a:pt x="143" y="105"/>
                  </a:lnTo>
                  <a:lnTo>
                    <a:pt x="123" y="123"/>
                  </a:lnTo>
                  <a:lnTo>
                    <a:pt x="104" y="143"/>
                  </a:lnTo>
                  <a:lnTo>
                    <a:pt x="88" y="166"/>
                  </a:lnTo>
                  <a:lnTo>
                    <a:pt x="73" y="190"/>
                  </a:lnTo>
                  <a:lnTo>
                    <a:pt x="61" y="215"/>
                  </a:lnTo>
                  <a:lnTo>
                    <a:pt x="51" y="242"/>
                  </a:lnTo>
                  <a:lnTo>
                    <a:pt x="44" y="270"/>
                  </a:lnTo>
                  <a:lnTo>
                    <a:pt x="40" y="299"/>
                  </a:lnTo>
                  <a:lnTo>
                    <a:pt x="37" y="329"/>
                  </a:lnTo>
                  <a:lnTo>
                    <a:pt x="37" y="329"/>
                  </a:lnTo>
                  <a:lnTo>
                    <a:pt x="40" y="358"/>
                  </a:lnTo>
                  <a:lnTo>
                    <a:pt x="44" y="387"/>
                  </a:lnTo>
                  <a:lnTo>
                    <a:pt x="51" y="415"/>
                  </a:lnTo>
                  <a:lnTo>
                    <a:pt x="61" y="442"/>
                  </a:lnTo>
                  <a:lnTo>
                    <a:pt x="73" y="467"/>
                  </a:lnTo>
                  <a:lnTo>
                    <a:pt x="88" y="491"/>
                  </a:lnTo>
                  <a:lnTo>
                    <a:pt x="104" y="514"/>
                  </a:lnTo>
                  <a:lnTo>
                    <a:pt x="123" y="534"/>
                  </a:lnTo>
                  <a:lnTo>
                    <a:pt x="143" y="553"/>
                  </a:lnTo>
                  <a:lnTo>
                    <a:pt x="166" y="569"/>
                  </a:lnTo>
                  <a:lnTo>
                    <a:pt x="190" y="584"/>
                  </a:lnTo>
                  <a:lnTo>
                    <a:pt x="216" y="596"/>
                  </a:lnTo>
                  <a:lnTo>
                    <a:pt x="243" y="607"/>
                  </a:lnTo>
                  <a:lnTo>
                    <a:pt x="271" y="614"/>
                  </a:lnTo>
                  <a:lnTo>
                    <a:pt x="299" y="618"/>
                  </a:lnTo>
                  <a:lnTo>
                    <a:pt x="329" y="620"/>
                  </a:lnTo>
                  <a:lnTo>
                    <a:pt x="329" y="620"/>
                  </a:lnTo>
                  <a:lnTo>
                    <a:pt x="358" y="618"/>
                  </a:lnTo>
                  <a:lnTo>
                    <a:pt x="388" y="614"/>
                  </a:lnTo>
                  <a:lnTo>
                    <a:pt x="416" y="607"/>
                  </a:lnTo>
                  <a:lnTo>
                    <a:pt x="443" y="596"/>
                  </a:lnTo>
                  <a:lnTo>
                    <a:pt x="467" y="584"/>
                  </a:lnTo>
                  <a:lnTo>
                    <a:pt x="491" y="569"/>
                  </a:lnTo>
                  <a:lnTo>
                    <a:pt x="514" y="553"/>
                  </a:lnTo>
                  <a:lnTo>
                    <a:pt x="534" y="534"/>
                  </a:lnTo>
                  <a:lnTo>
                    <a:pt x="553" y="514"/>
                  </a:lnTo>
                  <a:lnTo>
                    <a:pt x="570" y="491"/>
                  </a:lnTo>
                  <a:lnTo>
                    <a:pt x="585" y="467"/>
                  </a:lnTo>
                  <a:lnTo>
                    <a:pt x="597" y="442"/>
                  </a:lnTo>
                  <a:lnTo>
                    <a:pt x="607" y="415"/>
                  </a:lnTo>
                  <a:lnTo>
                    <a:pt x="615" y="387"/>
                  </a:lnTo>
                  <a:lnTo>
                    <a:pt x="619" y="358"/>
                  </a:lnTo>
                  <a:lnTo>
                    <a:pt x="620" y="329"/>
                  </a:lnTo>
                  <a:lnTo>
                    <a:pt x="620" y="329"/>
                  </a:lnTo>
                  <a:lnTo>
                    <a:pt x="619" y="299"/>
                  </a:lnTo>
                  <a:lnTo>
                    <a:pt x="615" y="270"/>
                  </a:lnTo>
                  <a:lnTo>
                    <a:pt x="607" y="242"/>
                  </a:lnTo>
                  <a:lnTo>
                    <a:pt x="597" y="215"/>
                  </a:lnTo>
                  <a:lnTo>
                    <a:pt x="585" y="190"/>
                  </a:lnTo>
                  <a:lnTo>
                    <a:pt x="570" y="166"/>
                  </a:lnTo>
                  <a:lnTo>
                    <a:pt x="553" y="143"/>
                  </a:lnTo>
                  <a:lnTo>
                    <a:pt x="534" y="123"/>
                  </a:lnTo>
                  <a:lnTo>
                    <a:pt x="514" y="105"/>
                  </a:lnTo>
                  <a:lnTo>
                    <a:pt x="491" y="87"/>
                  </a:lnTo>
                  <a:lnTo>
                    <a:pt x="467" y="72"/>
                  </a:lnTo>
                  <a:lnTo>
                    <a:pt x="443" y="60"/>
                  </a:lnTo>
                  <a:lnTo>
                    <a:pt x="416" y="51"/>
                  </a:lnTo>
                  <a:lnTo>
                    <a:pt x="388" y="43"/>
                  </a:lnTo>
                  <a:lnTo>
                    <a:pt x="358" y="39"/>
                  </a:lnTo>
                  <a:lnTo>
                    <a:pt x="329" y="37"/>
                  </a:lnTo>
                  <a:lnTo>
                    <a:pt x="329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4" name="Freeform 182">
              <a:extLst>
                <a:ext uri="{FF2B5EF4-FFF2-40B4-BE49-F238E27FC236}">
                  <a16:creationId xmlns:a16="http://schemas.microsoft.com/office/drawing/2014/main" id="{EDDE2F3A-E2D2-4E30-A642-EE2F2FE2B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3713" y="1920875"/>
              <a:ext cx="60325" cy="104775"/>
            </a:xfrm>
            <a:custGeom>
              <a:avLst/>
              <a:gdLst>
                <a:gd name="T0" fmla="*/ 71 w 75"/>
                <a:gd name="T1" fmla="*/ 0 h 131"/>
                <a:gd name="T2" fmla="*/ 5 w 75"/>
                <a:gd name="T3" fmla="*/ 0 h 131"/>
                <a:gd name="T4" fmla="*/ 5 w 75"/>
                <a:gd name="T5" fmla="*/ 0 h 131"/>
                <a:gd name="T6" fmla="*/ 1 w 75"/>
                <a:gd name="T7" fmla="*/ 1 h 131"/>
                <a:gd name="T8" fmla="*/ 0 w 75"/>
                <a:gd name="T9" fmla="*/ 5 h 131"/>
                <a:gd name="T10" fmla="*/ 0 w 75"/>
                <a:gd name="T11" fmla="*/ 127 h 131"/>
                <a:gd name="T12" fmla="*/ 0 w 75"/>
                <a:gd name="T13" fmla="*/ 127 h 131"/>
                <a:gd name="T14" fmla="*/ 1 w 75"/>
                <a:gd name="T15" fmla="*/ 130 h 131"/>
                <a:gd name="T16" fmla="*/ 5 w 75"/>
                <a:gd name="T17" fmla="*/ 131 h 131"/>
                <a:gd name="T18" fmla="*/ 71 w 75"/>
                <a:gd name="T19" fmla="*/ 131 h 131"/>
                <a:gd name="T20" fmla="*/ 71 w 75"/>
                <a:gd name="T21" fmla="*/ 131 h 131"/>
                <a:gd name="T22" fmla="*/ 74 w 75"/>
                <a:gd name="T23" fmla="*/ 130 h 131"/>
                <a:gd name="T24" fmla="*/ 75 w 75"/>
                <a:gd name="T25" fmla="*/ 127 h 131"/>
                <a:gd name="T26" fmla="*/ 75 w 75"/>
                <a:gd name="T27" fmla="*/ 5 h 131"/>
                <a:gd name="T28" fmla="*/ 75 w 75"/>
                <a:gd name="T29" fmla="*/ 5 h 131"/>
                <a:gd name="T30" fmla="*/ 74 w 75"/>
                <a:gd name="T31" fmla="*/ 1 h 131"/>
                <a:gd name="T32" fmla="*/ 71 w 75"/>
                <a:gd name="T33" fmla="*/ 0 h 131"/>
                <a:gd name="T34" fmla="*/ 71 w 75"/>
                <a:gd name="T3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131">
                  <a:moveTo>
                    <a:pt x="71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5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1" y="130"/>
                  </a:lnTo>
                  <a:lnTo>
                    <a:pt x="5" y="131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74" y="130"/>
                  </a:lnTo>
                  <a:lnTo>
                    <a:pt x="75" y="127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1" y="0"/>
                  </a:lnTo>
                  <a:lnTo>
                    <a:pt x="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5" name="Freeform 183">
              <a:extLst>
                <a:ext uri="{FF2B5EF4-FFF2-40B4-BE49-F238E27FC236}">
                  <a16:creationId xmlns:a16="http://schemas.microsoft.com/office/drawing/2014/main" id="{68C643BA-9FFC-42A3-AD1C-15190FE25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2751" y="1966913"/>
              <a:ext cx="58738" cy="58738"/>
            </a:xfrm>
            <a:custGeom>
              <a:avLst/>
              <a:gdLst>
                <a:gd name="T0" fmla="*/ 70 w 74"/>
                <a:gd name="T1" fmla="*/ 0 h 75"/>
                <a:gd name="T2" fmla="*/ 4 w 74"/>
                <a:gd name="T3" fmla="*/ 0 h 75"/>
                <a:gd name="T4" fmla="*/ 4 w 74"/>
                <a:gd name="T5" fmla="*/ 0 h 75"/>
                <a:gd name="T6" fmla="*/ 1 w 74"/>
                <a:gd name="T7" fmla="*/ 2 h 75"/>
                <a:gd name="T8" fmla="*/ 0 w 74"/>
                <a:gd name="T9" fmla="*/ 6 h 75"/>
                <a:gd name="T10" fmla="*/ 0 w 74"/>
                <a:gd name="T11" fmla="*/ 71 h 75"/>
                <a:gd name="T12" fmla="*/ 0 w 74"/>
                <a:gd name="T13" fmla="*/ 71 h 75"/>
                <a:gd name="T14" fmla="*/ 1 w 74"/>
                <a:gd name="T15" fmla="*/ 74 h 75"/>
                <a:gd name="T16" fmla="*/ 4 w 74"/>
                <a:gd name="T17" fmla="*/ 75 h 75"/>
                <a:gd name="T18" fmla="*/ 70 w 74"/>
                <a:gd name="T19" fmla="*/ 75 h 75"/>
                <a:gd name="T20" fmla="*/ 70 w 74"/>
                <a:gd name="T21" fmla="*/ 75 h 75"/>
                <a:gd name="T22" fmla="*/ 73 w 74"/>
                <a:gd name="T23" fmla="*/ 74 h 75"/>
                <a:gd name="T24" fmla="*/ 74 w 74"/>
                <a:gd name="T25" fmla="*/ 71 h 75"/>
                <a:gd name="T26" fmla="*/ 74 w 74"/>
                <a:gd name="T27" fmla="*/ 6 h 75"/>
                <a:gd name="T28" fmla="*/ 74 w 74"/>
                <a:gd name="T29" fmla="*/ 6 h 75"/>
                <a:gd name="T30" fmla="*/ 73 w 74"/>
                <a:gd name="T31" fmla="*/ 2 h 75"/>
                <a:gd name="T32" fmla="*/ 70 w 74"/>
                <a:gd name="T33" fmla="*/ 0 h 75"/>
                <a:gd name="T34" fmla="*/ 70 w 74"/>
                <a:gd name="T3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75">
                  <a:moveTo>
                    <a:pt x="70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1" y="2"/>
                  </a:lnTo>
                  <a:lnTo>
                    <a:pt x="0" y="6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" y="74"/>
                  </a:lnTo>
                  <a:lnTo>
                    <a:pt x="4" y="75"/>
                  </a:lnTo>
                  <a:lnTo>
                    <a:pt x="70" y="75"/>
                  </a:lnTo>
                  <a:lnTo>
                    <a:pt x="70" y="75"/>
                  </a:lnTo>
                  <a:lnTo>
                    <a:pt x="73" y="74"/>
                  </a:lnTo>
                  <a:lnTo>
                    <a:pt x="74" y="71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3" y="2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6" name="Freeform 184">
              <a:extLst>
                <a:ext uri="{FF2B5EF4-FFF2-40B4-BE49-F238E27FC236}">
                  <a16:creationId xmlns:a16="http://schemas.microsoft.com/office/drawing/2014/main" id="{0B9D6BC6-2CF2-4083-A070-BB1A03962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263" y="1876425"/>
              <a:ext cx="58738" cy="149225"/>
            </a:xfrm>
            <a:custGeom>
              <a:avLst/>
              <a:gdLst>
                <a:gd name="T0" fmla="*/ 70 w 76"/>
                <a:gd name="T1" fmla="*/ 0 h 188"/>
                <a:gd name="T2" fmla="*/ 6 w 76"/>
                <a:gd name="T3" fmla="*/ 0 h 188"/>
                <a:gd name="T4" fmla="*/ 6 w 76"/>
                <a:gd name="T5" fmla="*/ 0 h 188"/>
                <a:gd name="T6" fmla="*/ 2 w 76"/>
                <a:gd name="T7" fmla="*/ 2 h 188"/>
                <a:gd name="T8" fmla="*/ 0 w 76"/>
                <a:gd name="T9" fmla="*/ 6 h 188"/>
                <a:gd name="T10" fmla="*/ 0 w 76"/>
                <a:gd name="T11" fmla="*/ 184 h 188"/>
                <a:gd name="T12" fmla="*/ 0 w 76"/>
                <a:gd name="T13" fmla="*/ 184 h 188"/>
                <a:gd name="T14" fmla="*/ 2 w 76"/>
                <a:gd name="T15" fmla="*/ 187 h 188"/>
                <a:gd name="T16" fmla="*/ 6 w 76"/>
                <a:gd name="T17" fmla="*/ 188 h 188"/>
                <a:gd name="T18" fmla="*/ 70 w 76"/>
                <a:gd name="T19" fmla="*/ 188 h 188"/>
                <a:gd name="T20" fmla="*/ 70 w 76"/>
                <a:gd name="T21" fmla="*/ 188 h 188"/>
                <a:gd name="T22" fmla="*/ 74 w 76"/>
                <a:gd name="T23" fmla="*/ 187 h 188"/>
                <a:gd name="T24" fmla="*/ 76 w 76"/>
                <a:gd name="T25" fmla="*/ 184 h 188"/>
                <a:gd name="T26" fmla="*/ 76 w 76"/>
                <a:gd name="T27" fmla="*/ 6 h 188"/>
                <a:gd name="T28" fmla="*/ 76 w 76"/>
                <a:gd name="T29" fmla="*/ 6 h 188"/>
                <a:gd name="T30" fmla="*/ 74 w 76"/>
                <a:gd name="T31" fmla="*/ 2 h 188"/>
                <a:gd name="T32" fmla="*/ 70 w 76"/>
                <a:gd name="T33" fmla="*/ 0 h 188"/>
                <a:gd name="T34" fmla="*/ 70 w 76"/>
                <a:gd name="T35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6" h="188">
                  <a:moveTo>
                    <a:pt x="70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87"/>
                  </a:lnTo>
                  <a:lnTo>
                    <a:pt x="6" y="188"/>
                  </a:lnTo>
                  <a:lnTo>
                    <a:pt x="70" y="188"/>
                  </a:lnTo>
                  <a:lnTo>
                    <a:pt x="70" y="188"/>
                  </a:lnTo>
                  <a:lnTo>
                    <a:pt x="74" y="187"/>
                  </a:lnTo>
                  <a:lnTo>
                    <a:pt x="76" y="184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4" y="2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107" name="Freeform 185">
              <a:extLst>
                <a:ext uri="{FF2B5EF4-FFF2-40B4-BE49-F238E27FC236}">
                  <a16:creationId xmlns:a16="http://schemas.microsoft.com/office/drawing/2014/main" id="{65DB418F-8E7F-46C7-8F87-9AEAD0BB8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2913" y="1792288"/>
              <a:ext cx="163513" cy="87313"/>
            </a:xfrm>
            <a:custGeom>
              <a:avLst/>
              <a:gdLst>
                <a:gd name="T0" fmla="*/ 102 w 205"/>
                <a:gd name="T1" fmla="*/ 110 h 110"/>
                <a:gd name="T2" fmla="*/ 102 w 205"/>
                <a:gd name="T3" fmla="*/ 110 h 110"/>
                <a:gd name="T4" fmla="*/ 106 w 205"/>
                <a:gd name="T5" fmla="*/ 110 h 110"/>
                <a:gd name="T6" fmla="*/ 108 w 205"/>
                <a:gd name="T7" fmla="*/ 109 h 110"/>
                <a:gd name="T8" fmla="*/ 188 w 205"/>
                <a:gd name="T9" fmla="*/ 30 h 110"/>
                <a:gd name="T10" fmla="*/ 188 w 205"/>
                <a:gd name="T11" fmla="*/ 65 h 110"/>
                <a:gd name="T12" fmla="*/ 188 w 205"/>
                <a:gd name="T13" fmla="*/ 65 h 110"/>
                <a:gd name="T14" fmla="*/ 188 w 205"/>
                <a:gd name="T15" fmla="*/ 69 h 110"/>
                <a:gd name="T16" fmla="*/ 189 w 205"/>
                <a:gd name="T17" fmla="*/ 71 h 110"/>
                <a:gd name="T18" fmla="*/ 192 w 205"/>
                <a:gd name="T19" fmla="*/ 73 h 110"/>
                <a:gd name="T20" fmla="*/ 196 w 205"/>
                <a:gd name="T21" fmla="*/ 74 h 110"/>
                <a:gd name="T22" fmla="*/ 196 w 205"/>
                <a:gd name="T23" fmla="*/ 74 h 110"/>
                <a:gd name="T24" fmla="*/ 200 w 205"/>
                <a:gd name="T25" fmla="*/ 73 h 110"/>
                <a:gd name="T26" fmla="*/ 202 w 205"/>
                <a:gd name="T27" fmla="*/ 71 h 110"/>
                <a:gd name="T28" fmla="*/ 204 w 205"/>
                <a:gd name="T29" fmla="*/ 69 h 110"/>
                <a:gd name="T30" fmla="*/ 205 w 205"/>
                <a:gd name="T31" fmla="*/ 65 h 110"/>
                <a:gd name="T32" fmla="*/ 205 w 205"/>
                <a:gd name="T33" fmla="*/ 8 h 110"/>
                <a:gd name="T34" fmla="*/ 205 w 205"/>
                <a:gd name="T35" fmla="*/ 8 h 110"/>
                <a:gd name="T36" fmla="*/ 204 w 205"/>
                <a:gd name="T37" fmla="*/ 6 h 110"/>
                <a:gd name="T38" fmla="*/ 204 w 205"/>
                <a:gd name="T39" fmla="*/ 6 h 110"/>
                <a:gd name="T40" fmla="*/ 202 w 205"/>
                <a:gd name="T41" fmla="*/ 3 h 110"/>
                <a:gd name="T42" fmla="*/ 198 w 205"/>
                <a:gd name="T43" fmla="*/ 0 h 110"/>
                <a:gd name="T44" fmla="*/ 198 w 205"/>
                <a:gd name="T45" fmla="*/ 0 h 110"/>
                <a:gd name="T46" fmla="*/ 196 w 205"/>
                <a:gd name="T47" fmla="*/ 0 h 110"/>
                <a:gd name="T48" fmla="*/ 139 w 205"/>
                <a:gd name="T49" fmla="*/ 0 h 110"/>
                <a:gd name="T50" fmla="*/ 139 w 205"/>
                <a:gd name="T51" fmla="*/ 0 h 110"/>
                <a:gd name="T52" fmla="*/ 137 w 205"/>
                <a:gd name="T53" fmla="*/ 0 h 110"/>
                <a:gd name="T54" fmla="*/ 134 w 205"/>
                <a:gd name="T55" fmla="*/ 3 h 110"/>
                <a:gd name="T56" fmla="*/ 131 w 205"/>
                <a:gd name="T57" fmla="*/ 6 h 110"/>
                <a:gd name="T58" fmla="*/ 131 w 205"/>
                <a:gd name="T59" fmla="*/ 8 h 110"/>
                <a:gd name="T60" fmla="*/ 131 w 205"/>
                <a:gd name="T61" fmla="*/ 8 h 110"/>
                <a:gd name="T62" fmla="*/ 131 w 205"/>
                <a:gd name="T63" fmla="*/ 12 h 110"/>
                <a:gd name="T64" fmla="*/ 134 w 205"/>
                <a:gd name="T65" fmla="*/ 15 h 110"/>
                <a:gd name="T66" fmla="*/ 137 w 205"/>
                <a:gd name="T67" fmla="*/ 16 h 110"/>
                <a:gd name="T68" fmla="*/ 139 w 205"/>
                <a:gd name="T69" fmla="*/ 18 h 110"/>
                <a:gd name="T70" fmla="*/ 174 w 205"/>
                <a:gd name="T71" fmla="*/ 18 h 110"/>
                <a:gd name="T72" fmla="*/ 102 w 205"/>
                <a:gd name="T73" fmla="*/ 90 h 110"/>
                <a:gd name="T74" fmla="*/ 61 w 205"/>
                <a:gd name="T75" fmla="*/ 50 h 110"/>
                <a:gd name="T76" fmla="*/ 61 w 205"/>
                <a:gd name="T77" fmla="*/ 50 h 110"/>
                <a:gd name="T78" fmla="*/ 59 w 205"/>
                <a:gd name="T79" fmla="*/ 47 h 110"/>
                <a:gd name="T80" fmla="*/ 55 w 205"/>
                <a:gd name="T81" fmla="*/ 47 h 110"/>
                <a:gd name="T82" fmla="*/ 52 w 205"/>
                <a:gd name="T83" fmla="*/ 47 h 110"/>
                <a:gd name="T84" fmla="*/ 49 w 205"/>
                <a:gd name="T85" fmla="*/ 50 h 110"/>
                <a:gd name="T86" fmla="*/ 2 w 205"/>
                <a:gd name="T87" fmla="*/ 96 h 110"/>
                <a:gd name="T88" fmla="*/ 2 w 205"/>
                <a:gd name="T89" fmla="*/ 96 h 110"/>
                <a:gd name="T90" fmla="*/ 0 w 205"/>
                <a:gd name="T91" fmla="*/ 100 h 110"/>
                <a:gd name="T92" fmla="*/ 0 w 205"/>
                <a:gd name="T93" fmla="*/ 102 h 110"/>
                <a:gd name="T94" fmla="*/ 0 w 205"/>
                <a:gd name="T95" fmla="*/ 105 h 110"/>
                <a:gd name="T96" fmla="*/ 2 w 205"/>
                <a:gd name="T97" fmla="*/ 109 h 110"/>
                <a:gd name="T98" fmla="*/ 2 w 205"/>
                <a:gd name="T99" fmla="*/ 109 h 110"/>
                <a:gd name="T100" fmla="*/ 5 w 205"/>
                <a:gd name="T101" fmla="*/ 110 h 110"/>
                <a:gd name="T102" fmla="*/ 8 w 205"/>
                <a:gd name="T103" fmla="*/ 110 h 110"/>
                <a:gd name="T104" fmla="*/ 12 w 205"/>
                <a:gd name="T105" fmla="*/ 110 h 110"/>
                <a:gd name="T106" fmla="*/ 14 w 205"/>
                <a:gd name="T107" fmla="*/ 109 h 110"/>
                <a:gd name="T108" fmla="*/ 55 w 205"/>
                <a:gd name="T109" fmla="*/ 67 h 110"/>
                <a:gd name="T110" fmla="*/ 96 w 205"/>
                <a:gd name="T111" fmla="*/ 109 h 110"/>
                <a:gd name="T112" fmla="*/ 96 w 205"/>
                <a:gd name="T113" fmla="*/ 109 h 110"/>
                <a:gd name="T114" fmla="*/ 99 w 205"/>
                <a:gd name="T115" fmla="*/ 110 h 110"/>
                <a:gd name="T116" fmla="*/ 102 w 205"/>
                <a:gd name="T117" fmla="*/ 110 h 110"/>
                <a:gd name="T118" fmla="*/ 102 w 205"/>
                <a:gd name="T11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5" h="110">
                  <a:moveTo>
                    <a:pt x="102" y="110"/>
                  </a:moveTo>
                  <a:lnTo>
                    <a:pt x="102" y="110"/>
                  </a:lnTo>
                  <a:lnTo>
                    <a:pt x="106" y="110"/>
                  </a:lnTo>
                  <a:lnTo>
                    <a:pt x="108" y="109"/>
                  </a:lnTo>
                  <a:lnTo>
                    <a:pt x="188" y="30"/>
                  </a:lnTo>
                  <a:lnTo>
                    <a:pt x="188" y="65"/>
                  </a:lnTo>
                  <a:lnTo>
                    <a:pt x="188" y="65"/>
                  </a:lnTo>
                  <a:lnTo>
                    <a:pt x="188" y="69"/>
                  </a:lnTo>
                  <a:lnTo>
                    <a:pt x="189" y="71"/>
                  </a:lnTo>
                  <a:lnTo>
                    <a:pt x="192" y="73"/>
                  </a:lnTo>
                  <a:lnTo>
                    <a:pt x="196" y="74"/>
                  </a:lnTo>
                  <a:lnTo>
                    <a:pt x="196" y="74"/>
                  </a:lnTo>
                  <a:lnTo>
                    <a:pt x="200" y="73"/>
                  </a:lnTo>
                  <a:lnTo>
                    <a:pt x="202" y="71"/>
                  </a:lnTo>
                  <a:lnTo>
                    <a:pt x="204" y="69"/>
                  </a:lnTo>
                  <a:lnTo>
                    <a:pt x="205" y="65"/>
                  </a:lnTo>
                  <a:lnTo>
                    <a:pt x="205" y="8"/>
                  </a:lnTo>
                  <a:lnTo>
                    <a:pt x="205" y="8"/>
                  </a:lnTo>
                  <a:lnTo>
                    <a:pt x="204" y="6"/>
                  </a:lnTo>
                  <a:lnTo>
                    <a:pt x="204" y="6"/>
                  </a:lnTo>
                  <a:lnTo>
                    <a:pt x="202" y="3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6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7" y="0"/>
                  </a:lnTo>
                  <a:lnTo>
                    <a:pt x="134" y="3"/>
                  </a:lnTo>
                  <a:lnTo>
                    <a:pt x="131" y="6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1" y="12"/>
                  </a:lnTo>
                  <a:lnTo>
                    <a:pt x="134" y="15"/>
                  </a:lnTo>
                  <a:lnTo>
                    <a:pt x="137" y="16"/>
                  </a:lnTo>
                  <a:lnTo>
                    <a:pt x="139" y="18"/>
                  </a:lnTo>
                  <a:lnTo>
                    <a:pt x="174" y="18"/>
                  </a:lnTo>
                  <a:lnTo>
                    <a:pt x="102" y="90"/>
                  </a:lnTo>
                  <a:lnTo>
                    <a:pt x="61" y="50"/>
                  </a:lnTo>
                  <a:lnTo>
                    <a:pt x="61" y="50"/>
                  </a:lnTo>
                  <a:lnTo>
                    <a:pt x="59" y="47"/>
                  </a:lnTo>
                  <a:lnTo>
                    <a:pt x="55" y="47"/>
                  </a:lnTo>
                  <a:lnTo>
                    <a:pt x="52" y="47"/>
                  </a:lnTo>
                  <a:lnTo>
                    <a:pt x="49" y="50"/>
                  </a:lnTo>
                  <a:lnTo>
                    <a:pt x="2" y="96"/>
                  </a:lnTo>
                  <a:lnTo>
                    <a:pt x="2" y="96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0" y="105"/>
                  </a:lnTo>
                  <a:lnTo>
                    <a:pt x="2" y="109"/>
                  </a:lnTo>
                  <a:lnTo>
                    <a:pt x="2" y="109"/>
                  </a:lnTo>
                  <a:lnTo>
                    <a:pt x="5" y="110"/>
                  </a:lnTo>
                  <a:lnTo>
                    <a:pt x="8" y="110"/>
                  </a:lnTo>
                  <a:lnTo>
                    <a:pt x="12" y="110"/>
                  </a:lnTo>
                  <a:lnTo>
                    <a:pt x="14" y="109"/>
                  </a:lnTo>
                  <a:lnTo>
                    <a:pt x="55" y="67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9" y="110"/>
                  </a:lnTo>
                  <a:lnTo>
                    <a:pt x="102" y="110"/>
                  </a:lnTo>
                  <a:lnTo>
                    <a:pt x="102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</a:endParaRPr>
            </a:p>
          </p:txBody>
        </p:sp>
      </p:grpSp>
      <p:sp>
        <p:nvSpPr>
          <p:cNvPr id="252" name="Text Placeholder 2">
            <a:extLst>
              <a:ext uri="{FF2B5EF4-FFF2-40B4-BE49-F238E27FC236}">
                <a16:creationId xmlns:a16="http://schemas.microsoft.com/office/drawing/2014/main" id="{685822FE-5D2D-4DBC-BB25-5E6F4A978209}"/>
              </a:ext>
            </a:extLst>
          </p:cNvPr>
          <p:cNvSpPr txBox="1">
            <a:spLocks/>
          </p:cNvSpPr>
          <p:nvPr/>
        </p:nvSpPr>
        <p:spPr>
          <a:xfrm>
            <a:off x="914721" y="995048"/>
            <a:ext cx="10362880" cy="4754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Subtitle</a:t>
            </a:r>
            <a:endParaRPr lang="en-US" dirty="0"/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C342A397-D16E-4792-B2B7-335B651F977E}"/>
              </a:ext>
            </a:extLst>
          </p:cNvPr>
          <p:cNvSpPr/>
          <p:nvPr/>
        </p:nvSpPr>
        <p:spPr>
          <a:xfrm>
            <a:off x="8817261" y="1379356"/>
            <a:ext cx="323556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Principal Component Analysis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9276B4E7-5BAF-4E35-98B9-7CFAB9E8B5E4}"/>
              </a:ext>
            </a:extLst>
          </p:cNvPr>
          <p:cNvSpPr/>
          <p:nvPr/>
        </p:nvSpPr>
        <p:spPr>
          <a:xfrm>
            <a:off x="454747" y="1393351"/>
            <a:ext cx="3638155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rPr>
              <a:t>Logistic Regression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55" name="Chart Placeholder 19">
            <a:extLst>
              <a:ext uri="{FF2B5EF4-FFF2-40B4-BE49-F238E27FC236}">
                <a16:creationId xmlns:a16="http://schemas.microsoft.com/office/drawing/2014/main" id="{9E7FA183-D81D-457B-9B78-798641A5D7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976150"/>
              </p:ext>
            </p:extLst>
          </p:nvPr>
        </p:nvGraphicFramePr>
        <p:xfrm>
          <a:off x="2940784" y="1121409"/>
          <a:ext cx="6190837" cy="6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6" name="Oval 255">
            <a:extLst>
              <a:ext uri="{FF2B5EF4-FFF2-40B4-BE49-F238E27FC236}">
                <a16:creationId xmlns:a16="http://schemas.microsoft.com/office/drawing/2014/main" id="{D2BD8013-87FB-405A-83E4-343580EAE8B8}"/>
              </a:ext>
            </a:extLst>
          </p:cNvPr>
          <p:cNvSpPr/>
          <p:nvPr/>
        </p:nvSpPr>
        <p:spPr bwMode="gray">
          <a:xfrm>
            <a:off x="5063592" y="2864575"/>
            <a:ext cx="2148378" cy="1977717"/>
          </a:xfrm>
          <a:prstGeom prst="ellipse">
            <a:avLst/>
          </a:prstGeom>
          <a:solidFill>
            <a:sysClr val="window" lastClr="FFFFFF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4 Data </a:t>
            </a:r>
            <a:r>
              <a:rPr lang="en-US" sz="1600" b="1" kern="0" dirty="0">
                <a:solidFill>
                  <a:schemeClr val="bg1"/>
                </a:solidFill>
              </a:rPr>
              <a:t>M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inning Models Analyzed for This Proposal</a:t>
            </a:r>
          </a:p>
        </p:txBody>
      </p: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8D570EE7-54A2-4219-8FAF-785D62A02450}"/>
              </a:ext>
            </a:extLst>
          </p:cNvPr>
          <p:cNvGrpSpPr>
            <a:grpSpLocks noChangeAspect="1"/>
          </p:cNvGrpSpPr>
          <p:nvPr/>
        </p:nvGrpSpPr>
        <p:grpSpPr>
          <a:xfrm>
            <a:off x="6747486" y="2092518"/>
            <a:ext cx="496844" cy="480405"/>
            <a:chOff x="1430338" y="5858510"/>
            <a:chExt cx="522288" cy="522288"/>
          </a:xfrm>
          <a:solidFill>
            <a:schemeClr val="tx1"/>
          </a:solidFill>
        </p:grpSpPr>
        <p:sp>
          <p:nvSpPr>
            <p:cNvPr id="258" name="Freeform 91">
              <a:extLst>
                <a:ext uri="{FF2B5EF4-FFF2-40B4-BE49-F238E27FC236}">
                  <a16:creationId xmlns:a16="http://schemas.microsoft.com/office/drawing/2014/main" id="{46926A28-1E71-40E1-84EB-0F89162666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30338" y="5858510"/>
              <a:ext cx="522288" cy="522288"/>
            </a:xfrm>
            <a:custGeom>
              <a:avLst/>
              <a:gdLst>
                <a:gd name="T0" fmla="*/ 312 w 657"/>
                <a:gd name="T1" fmla="*/ 657 h 657"/>
                <a:gd name="T2" fmla="*/ 262 w 657"/>
                <a:gd name="T3" fmla="*/ 651 h 657"/>
                <a:gd name="T4" fmla="*/ 200 w 657"/>
                <a:gd name="T5" fmla="*/ 632 h 657"/>
                <a:gd name="T6" fmla="*/ 119 w 657"/>
                <a:gd name="T7" fmla="*/ 582 h 657"/>
                <a:gd name="T8" fmla="*/ 56 w 657"/>
                <a:gd name="T9" fmla="*/ 512 h 657"/>
                <a:gd name="T10" fmla="*/ 15 w 657"/>
                <a:gd name="T11" fmla="*/ 426 h 657"/>
                <a:gd name="T12" fmla="*/ 4 w 657"/>
                <a:gd name="T13" fmla="*/ 379 h 657"/>
                <a:gd name="T14" fmla="*/ 0 w 657"/>
                <a:gd name="T15" fmla="*/ 329 h 657"/>
                <a:gd name="T16" fmla="*/ 1 w 657"/>
                <a:gd name="T17" fmla="*/ 296 h 657"/>
                <a:gd name="T18" fmla="*/ 9 w 657"/>
                <a:gd name="T19" fmla="*/ 247 h 657"/>
                <a:gd name="T20" fmla="*/ 39 w 657"/>
                <a:gd name="T21" fmla="*/ 172 h 657"/>
                <a:gd name="T22" fmla="*/ 95 w 657"/>
                <a:gd name="T23" fmla="*/ 97 h 657"/>
                <a:gd name="T24" fmla="*/ 172 w 657"/>
                <a:gd name="T25" fmla="*/ 39 h 657"/>
                <a:gd name="T26" fmla="*/ 246 w 657"/>
                <a:gd name="T27" fmla="*/ 11 h 657"/>
                <a:gd name="T28" fmla="*/ 294 w 657"/>
                <a:gd name="T29" fmla="*/ 1 h 657"/>
                <a:gd name="T30" fmla="*/ 328 w 657"/>
                <a:gd name="T31" fmla="*/ 0 h 657"/>
                <a:gd name="T32" fmla="*/ 379 w 657"/>
                <a:gd name="T33" fmla="*/ 4 h 657"/>
                <a:gd name="T34" fmla="*/ 426 w 657"/>
                <a:gd name="T35" fmla="*/ 15 h 657"/>
                <a:gd name="T36" fmla="*/ 512 w 657"/>
                <a:gd name="T37" fmla="*/ 57 h 657"/>
                <a:gd name="T38" fmla="*/ 582 w 657"/>
                <a:gd name="T39" fmla="*/ 120 h 657"/>
                <a:gd name="T40" fmla="*/ 631 w 657"/>
                <a:gd name="T41" fmla="*/ 200 h 657"/>
                <a:gd name="T42" fmla="*/ 650 w 657"/>
                <a:gd name="T43" fmla="*/ 262 h 657"/>
                <a:gd name="T44" fmla="*/ 657 w 657"/>
                <a:gd name="T45" fmla="*/ 312 h 657"/>
                <a:gd name="T46" fmla="*/ 657 w 657"/>
                <a:gd name="T47" fmla="*/ 345 h 657"/>
                <a:gd name="T48" fmla="*/ 650 w 657"/>
                <a:gd name="T49" fmla="*/ 395 h 657"/>
                <a:gd name="T50" fmla="*/ 631 w 657"/>
                <a:gd name="T51" fmla="*/ 457 h 657"/>
                <a:gd name="T52" fmla="*/ 582 w 657"/>
                <a:gd name="T53" fmla="*/ 538 h 657"/>
                <a:gd name="T54" fmla="*/ 512 w 657"/>
                <a:gd name="T55" fmla="*/ 602 h 657"/>
                <a:gd name="T56" fmla="*/ 426 w 657"/>
                <a:gd name="T57" fmla="*/ 643 h 657"/>
                <a:gd name="T58" fmla="*/ 379 w 657"/>
                <a:gd name="T59" fmla="*/ 655 h 657"/>
                <a:gd name="T60" fmla="*/ 328 w 657"/>
                <a:gd name="T61" fmla="*/ 657 h 657"/>
                <a:gd name="T62" fmla="*/ 328 w 657"/>
                <a:gd name="T63" fmla="*/ 38 h 657"/>
                <a:gd name="T64" fmla="*/ 242 w 657"/>
                <a:gd name="T65" fmla="*/ 51 h 657"/>
                <a:gd name="T66" fmla="*/ 165 w 657"/>
                <a:gd name="T67" fmla="*/ 87 h 657"/>
                <a:gd name="T68" fmla="*/ 103 w 657"/>
                <a:gd name="T69" fmla="*/ 144 h 657"/>
                <a:gd name="T70" fmla="*/ 60 w 657"/>
                <a:gd name="T71" fmla="*/ 215 h 657"/>
                <a:gd name="T72" fmla="*/ 39 w 657"/>
                <a:gd name="T73" fmla="*/ 300 h 657"/>
                <a:gd name="T74" fmla="*/ 39 w 657"/>
                <a:gd name="T75" fmla="*/ 359 h 657"/>
                <a:gd name="T76" fmla="*/ 60 w 657"/>
                <a:gd name="T77" fmla="*/ 442 h 657"/>
                <a:gd name="T78" fmla="*/ 103 w 657"/>
                <a:gd name="T79" fmla="*/ 513 h 657"/>
                <a:gd name="T80" fmla="*/ 165 w 657"/>
                <a:gd name="T81" fmla="*/ 570 h 657"/>
                <a:gd name="T82" fmla="*/ 242 w 657"/>
                <a:gd name="T83" fmla="*/ 608 h 657"/>
                <a:gd name="T84" fmla="*/ 328 w 657"/>
                <a:gd name="T85" fmla="*/ 620 h 657"/>
                <a:gd name="T86" fmla="*/ 387 w 657"/>
                <a:gd name="T87" fmla="*/ 614 h 657"/>
                <a:gd name="T88" fmla="*/ 467 w 657"/>
                <a:gd name="T89" fmla="*/ 585 h 657"/>
                <a:gd name="T90" fmla="*/ 535 w 657"/>
                <a:gd name="T91" fmla="*/ 535 h 657"/>
                <a:gd name="T92" fmla="*/ 584 w 657"/>
                <a:gd name="T93" fmla="*/ 468 h 657"/>
                <a:gd name="T94" fmla="*/ 614 w 657"/>
                <a:gd name="T95" fmla="*/ 387 h 657"/>
                <a:gd name="T96" fmla="*/ 619 w 657"/>
                <a:gd name="T97" fmla="*/ 329 h 657"/>
                <a:gd name="T98" fmla="*/ 606 w 657"/>
                <a:gd name="T99" fmla="*/ 242 h 657"/>
                <a:gd name="T100" fmla="*/ 570 w 657"/>
                <a:gd name="T101" fmla="*/ 167 h 657"/>
                <a:gd name="T102" fmla="*/ 513 w 657"/>
                <a:gd name="T103" fmla="*/ 104 h 657"/>
                <a:gd name="T104" fmla="*/ 442 w 657"/>
                <a:gd name="T105" fmla="*/ 61 h 657"/>
                <a:gd name="T106" fmla="*/ 359 w 657"/>
                <a:gd name="T107" fmla="*/ 39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7" h="657">
                  <a:moveTo>
                    <a:pt x="328" y="657"/>
                  </a:moveTo>
                  <a:lnTo>
                    <a:pt x="328" y="657"/>
                  </a:lnTo>
                  <a:lnTo>
                    <a:pt x="312" y="657"/>
                  </a:lnTo>
                  <a:lnTo>
                    <a:pt x="294" y="656"/>
                  </a:lnTo>
                  <a:lnTo>
                    <a:pt x="278" y="655"/>
                  </a:lnTo>
                  <a:lnTo>
                    <a:pt x="262" y="651"/>
                  </a:lnTo>
                  <a:lnTo>
                    <a:pt x="246" y="648"/>
                  </a:lnTo>
                  <a:lnTo>
                    <a:pt x="231" y="643"/>
                  </a:lnTo>
                  <a:lnTo>
                    <a:pt x="200" y="632"/>
                  </a:lnTo>
                  <a:lnTo>
                    <a:pt x="172" y="618"/>
                  </a:lnTo>
                  <a:lnTo>
                    <a:pt x="145" y="602"/>
                  </a:lnTo>
                  <a:lnTo>
                    <a:pt x="119" y="582"/>
                  </a:lnTo>
                  <a:lnTo>
                    <a:pt x="95" y="562"/>
                  </a:lnTo>
                  <a:lnTo>
                    <a:pt x="75" y="538"/>
                  </a:lnTo>
                  <a:lnTo>
                    <a:pt x="56" y="512"/>
                  </a:lnTo>
                  <a:lnTo>
                    <a:pt x="39" y="485"/>
                  </a:lnTo>
                  <a:lnTo>
                    <a:pt x="25" y="457"/>
                  </a:lnTo>
                  <a:lnTo>
                    <a:pt x="15" y="426"/>
                  </a:lnTo>
                  <a:lnTo>
                    <a:pt x="9" y="411"/>
                  </a:lnTo>
                  <a:lnTo>
                    <a:pt x="6" y="395"/>
                  </a:lnTo>
                  <a:lnTo>
                    <a:pt x="4" y="379"/>
                  </a:lnTo>
                  <a:lnTo>
                    <a:pt x="1" y="363"/>
                  </a:lnTo>
                  <a:lnTo>
                    <a:pt x="0" y="345"/>
                  </a:lnTo>
                  <a:lnTo>
                    <a:pt x="0" y="329"/>
                  </a:lnTo>
                  <a:lnTo>
                    <a:pt x="0" y="329"/>
                  </a:lnTo>
                  <a:lnTo>
                    <a:pt x="0" y="312"/>
                  </a:lnTo>
                  <a:lnTo>
                    <a:pt x="1" y="296"/>
                  </a:lnTo>
                  <a:lnTo>
                    <a:pt x="4" y="278"/>
                  </a:lnTo>
                  <a:lnTo>
                    <a:pt x="6" y="262"/>
                  </a:lnTo>
                  <a:lnTo>
                    <a:pt x="9" y="247"/>
                  </a:lnTo>
                  <a:lnTo>
                    <a:pt x="15" y="231"/>
                  </a:lnTo>
                  <a:lnTo>
                    <a:pt x="25" y="200"/>
                  </a:lnTo>
                  <a:lnTo>
                    <a:pt x="39" y="172"/>
                  </a:lnTo>
                  <a:lnTo>
                    <a:pt x="56" y="145"/>
                  </a:lnTo>
                  <a:lnTo>
                    <a:pt x="75" y="120"/>
                  </a:lnTo>
                  <a:lnTo>
                    <a:pt x="95" y="97"/>
                  </a:lnTo>
                  <a:lnTo>
                    <a:pt x="119" y="75"/>
                  </a:lnTo>
                  <a:lnTo>
                    <a:pt x="145" y="57"/>
                  </a:lnTo>
                  <a:lnTo>
                    <a:pt x="172" y="39"/>
                  </a:lnTo>
                  <a:lnTo>
                    <a:pt x="200" y="26"/>
                  </a:lnTo>
                  <a:lnTo>
                    <a:pt x="231" y="15"/>
                  </a:lnTo>
                  <a:lnTo>
                    <a:pt x="246" y="11"/>
                  </a:lnTo>
                  <a:lnTo>
                    <a:pt x="262" y="7"/>
                  </a:lnTo>
                  <a:lnTo>
                    <a:pt x="278" y="4"/>
                  </a:lnTo>
                  <a:lnTo>
                    <a:pt x="294" y="1"/>
                  </a:lnTo>
                  <a:lnTo>
                    <a:pt x="312" y="0"/>
                  </a:lnTo>
                  <a:lnTo>
                    <a:pt x="328" y="0"/>
                  </a:lnTo>
                  <a:lnTo>
                    <a:pt x="328" y="0"/>
                  </a:lnTo>
                  <a:lnTo>
                    <a:pt x="345" y="0"/>
                  </a:lnTo>
                  <a:lnTo>
                    <a:pt x="361" y="1"/>
                  </a:lnTo>
                  <a:lnTo>
                    <a:pt x="379" y="4"/>
                  </a:lnTo>
                  <a:lnTo>
                    <a:pt x="395" y="7"/>
                  </a:lnTo>
                  <a:lnTo>
                    <a:pt x="411" y="11"/>
                  </a:lnTo>
                  <a:lnTo>
                    <a:pt x="426" y="15"/>
                  </a:lnTo>
                  <a:lnTo>
                    <a:pt x="457" y="26"/>
                  </a:lnTo>
                  <a:lnTo>
                    <a:pt x="485" y="39"/>
                  </a:lnTo>
                  <a:lnTo>
                    <a:pt x="512" y="57"/>
                  </a:lnTo>
                  <a:lnTo>
                    <a:pt x="537" y="75"/>
                  </a:lnTo>
                  <a:lnTo>
                    <a:pt x="560" y="97"/>
                  </a:lnTo>
                  <a:lnTo>
                    <a:pt x="582" y="120"/>
                  </a:lnTo>
                  <a:lnTo>
                    <a:pt x="601" y="145"/>
                  </a:lnTo>
                  <a:lnTo>
                    <a:pt x="618" y="172"/>
                  </a:lnTo>
                  <a:lnTo>
                    <a:pt x="631" y="200"/>
                  </a:lnTo>
                  <a:lnTo>
                    <a:pt x="642" y="231"/>
                  </a:lnTo>
                  <a:lnTo>
                    <a:pt x="648" y="247"/>
                  </a:lnTo>
                  <a:lnTo>
                    <a:pt x="650" y="262"/>
                  </a:lnTo>
                  <a:lnTo>
                    <a:pt x="653" y="278"/>
                  </a:lnTo>
                  <a:lnTo>
                    <a:pt x="656" y="296"/>
                  </a:lnTo>
                  <a:lnTo>
                    <a:pt x="657" y="312"/>
                  </a:lnTo>
                  <a:lnTo>
                    <a:pt x="657" y="329"/>
                  </a:lnTo>
                  <a:lnTo>
                    <a:pt x="657" y="329"/>
                  </a:lnTo>
                  <a:lnTo>
                    <a:pt x="657" y="345"/>
                  </a:lnTo>
                  <a:lnTo>
                    <a:pt x="656" y="363"/>
                  </a:lnTo>
                  <a:lnTo>
                    <a:pt x="653" y="379"/>
                  </a:lnTo>
                  <a:lnTo>
                    <a:pt x="650" y="395"/>
                  </a:lnTo>
                  <a:lnTo>
                    <a:pt x="648" y="411"/>
                  </a:lnTo>
                  <a:lnTo>
                    <a:pt x="642" y="426"/>
                  </a:lnTo>
                  <a:lnTo>
                    <a:pt x="631" y="457"/>
                  </a:lnTo>
                  <a:lnTo>
                    <a:pt x="618" y="485"/>
                  </a:lnTo>
                  <a:lnTo>
                    <a:pt x="601" y="512"/>
                  </a:lnTo>
                  <a:lnTo>
                    <a:pt x="582" y="538"/>
                  </a:lnTo>
                  <a:lnTo>
                    <a:pt x="560" y="562"/>
                  </a:lnTo>
                  <a:lnTo>
                    <a:pt x="537" y="582"/>
                  </a:lnTo>
                  <a:lnTo>
                    <a:pt x="512" y="602"/>
                  </a:lnTo>
                  <a:lnTo>
                    <a:pt x="485" y="618"/>
                  </a:lnTo>
                  <a:lnTo>
                    <a:pt x="457" y="632"/>
                  </a:lnTo>
                  <a:lnTo>
                    <a:pt x="426" y="643"/>
                  </a:lnTo>
                  <a:lnTo>
                    <a:pt x="411" y="648"/>
                  </a:lnTo>
                  <a:lnTo>
                    <a:pt x="395" y="651"/>
                  </a:lnTo>
                  <a:lnTo>
                    <a:pt x="379" y="655"/>
                  </a:lnTo>
                  <a:lnTo>
                    <a:pt x="361" y="656"/>
                  </a:lnTo>
                  <a:lnTo>
                    <a:pt x="345" y="657"/>
                  </a:lnTo>
                  <a:lnTo>
                    <a:pt x="328" y="657"/>
                  </a:lnTo>
                  <a:lnTo>
                    <a:pt x="328" y="657"/>
                  </a:lnTo>
                  <a:close/>
                  <a:moveTo>
                    <a:pt x="328" y="38"/>
                  </a:moveTo>
                  <a:lnTo>
                    <a:pt x="328" y="38"/>
                  </a:lnTo>
                  <a:lnTo>
                    <a:pt x="298" y="39"/>
                  </a:lnTo>
                  <a:lnTo>
                    <a:pt x="270" y="43"/>
                  </a:lnTo>
                  <a:lnTo>
                    <a:pt x="242" y="51"/>
                  </a:lnTo>
                  <a:lnTo>
                    <a:pt x="215" y="61"/>
                  </a:lnTo>
                  <a:lnTo>
                    <a:pt x="189" y="73"/>
                  </a:lnTo>
                  <a:lnTo>
                    <a:pt x="165" y="87"/>
                  </a:lnTo>
                  <a:lnTo>
                    <a:pt x="144" y="104"/>
                  </a:lnTo>
                  <a:lnTo>
                    <a:pt x="122" y="122"/>
                  </a:lnTo>
                  <a:lnTo>
                    <a:pt x="103" y="144"/>
                  </a:lnTo>
                  <a:lnTo>
                    <a:pt x="87" y="167"/>
                  </a:lnTo>
                  <a:lnTo>
                    <a:pt x="72" y="190"/>
                  </a:lnTo>
                  <a:lnTo>
                    <a:pt x="60" y="215"/>
                  </a:lnTo>
                  <a:lnTo>
                    <a:pt x="49" y="242"/>
                  </a:lnTo>
                  <a:lnTo>
                    <a:pt x="43" y="270"/>
                  </a:lnTo>
                  <a:lnTo>
                    <a:pt x="39" y="300"/>
                  </a:lnTo>
                  <a:lnTo>
                    <a:pt x="37" y="329"/>
                  </a:lnTo>
                  <a:lnTo>
                    <a:pt x="37" y="329"/>
                  </a:lnTo>
                  <a:lnTo>
                    <a:pt x="39" y="359"/>
                  </a:lnTo>
                  <a:lnTo>
                    <a:pt x="43" y="387"/>
                  </a:lnTo>
                  <a:lnTo>
                    <a:pt x="49" y="415"/>
                  </a:lnTo>
                  <a:lnTo>
                    <a:pt x="60" y="442"/>
                  </a:lnTo>
                  <a:lnTo>
                    <a:pt x="72" y="468"/>
                  </a:lnTo>
                  <a:lnTo>
                    <a:pt x="87" y="492"/>
                  </a:lnTo>
                  <a:lnTo>
                    <a:pt x="103" y="513"/>
                  </a:lnTo>
                  <a:lnTo>
                    <a:pt x="122" y="535"/>
                  </a:lnTo>
                  <a:lnTo>
                    <a:pt x="144" y="554"/>
                  </a:lnTo>
                  <a:lnTo>
                    <a:pt x="165" y="570"/>
                  </a:lnTo>
                  <a:lnTo>
                    <a:pt x="189" y="585"/>
                  </a:lnTo>
                  <a:lnTo>
                    <a:pt x="215" y="597"/>
                  </a:lnTo>
                  <a:lnTo>
                    <a:pt x="242" y="608"/>
                  </a:lnTo>
                  <a:lnTo>
                    <a:pt x="270" y="614"/>
                  </a:lnTo>
                  <a:lnTo>
                    <a:pt x="298" y="618"/>
                  </a:lnTo>
                  <a:lnTo>
                    <a:pt x="328" y="620"/>
                  </a:lnTo>
                  <a:lnTo>
                    <a:pt x="328" y="620"/>
                  </a:lnTo>
                  <a:lnTo>
                    <a:pt x="359" y="618"/>
                  </a:lnTo>
                  <a:lnTo>
                    <a:pt x="387" y="614"/>
                  </a:lnTo>
                  <a:lnTo>
                    <a:pt x="415" y="608"/>
                  </a:lnTo>
                  <a:lnTo>
                    <a:pt x="442" y="597"/>
                  </a:lnTo>
                  <a:lnTo>
                    <a:pt x="467" y="585"/>
                  </a:lnTo>
                  <a:lnTo>
                    <a:pt x="492" y="570"/>
                  </a:lnTo>
                  <a:lnTo>
                    <a:pt x="513" y="554"/>
                  </a:lnTo>
                  <a:lnTo>
                    <a:pt x="535" y="535"/>
                  </a:lnTo>
                  <a:lnTo>
                    <a:pt x="553" y="513"/>
                  </a:lnTo>
                  <a:lnTo>
                    <a:pt x="570" y="492"/>
                  </a:lnTo>
                  <a:lnTo>
                    <a:pt x="584" y="468"/>
                  </a:lnTo>
                  <a:lnTo>
                    <a:pt x="596" y="442"/>
                  </a:lnTo>
                  <a:lnTo>
                    <a:pt x="606" y="415"/>
                  </a:lnTo>
                  <a:lnTo>
                    <a:pt x="614" y="387"/>
                  </a:lnTo>
                  <a:lnTo>
                    <a:pt x="618" y="359"/>
                  </a:lnTo>
                  <a:lnTo>
                    <a:pt x="619" y="329"/>
                  </a:lnTo>
                  <a:lnTo>
                    <a:pt x="619" y="329"/>
                  </a:lnTo>
                  <a:lnTo>
                    <a:pt x="618" y="300"/>
                  </a:lnTo>
                  <a:lnTo>
                    <a:pt x="614" y="270"/>
                  </a:lnTo>
                  <a:lnTo>
                    <a:pt x="606" y="242"/>
                  </a:lnTo>
                  <a:lnTo>
                    <a:pt x="596" y="215"/>
                  </a:lnTo>
                  <a:lnTo>
                    <a:pt x="584" y="190"/>
                  </a:lnTo>
                  <a:lnTo>
                    <a:pt x="570" y="167"/>
                  </a:lnTo>
                  <a:lnTo>
                    <a:pt x="553" y="144"/>
                  </a:lnTo>
                  <a:lnTo>
                    <a:pt x="535" y="122"/>
                  </a:lnTo>
                  <a:lnTo>
                    <a:pt x="513" y="104"/>
                  </a:lnTo>
                  <a:lnTo>
                    <a:pt x="492" y="87"/>
                  </a:lnTo>
                  <a:lnTo>
                    <a:pt x="467" y="73"/>
                  </a:lnTo>
                  <a:lnTo>
                    <a:pt x="442" y="61"/>
                  </a:lnTo>
                  <a:lnTo>
                    <a:pt x="415" y="51"/>
                  </a:lnTo>
                  <a:lnTo>
                    <a:pt x="387" y="43"/>
                  </a:lnTo>
                  <a:lnTo>
                    <a:pt x="359" y="39"/>
                  </a:lnTo>
                  <a:lnTo>
                    <a:pt x="328" y="38"/>
                  </a:lnTo>
                  <a:lnTo>
                    <a:pt x="328" y="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59" name="Freeform 300">
              <a:extLst>
                <a:ext uri="{FF2B5EF4-FFF2-40B4-BE49-F238E27FC236}">
                  <a16:creationId xmlns:a16="http://schemas.microsoft.com/office/drawing/2014/main" id="{FC16D82C-9F51-4CDE-BBDA-FE62FF28A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8301" y="6013728"/>
              <a:ext cx="182563" cy="17463"/>
            </a:xfrm>
            <a:custGeom>
              <a:avLst/>
              <a:gdLst>
                <a:gd name="T0" fmla="*/ 223 w 228"/>
                <a:gd name="T1" fmla="*/ 22 h 22"/>
                <a:gd name="T2" fmla="*/ 5 w 228"/>
                <a:gd name="T3" fmla="*/ 22 h 22"/>
                <a:gd name="T4" fmla="*/ 5 w 228"/>
                <a:gd name="T5" fmla="*/ 22 h 22"/>
                <a:gd name="T6" fmla="*/ 4 w 228"/>
                <a:gd name="T7" fmla="*/ 22 h 22"/>
                <a:gd name="T8" fmla="*/ 1 w 228"/>
                <a:gd name="T9" fmla="*/ 21 h 22"/>
                <a:gd name="T10" fmla="*/ 0 w 228"/>
                <a:gd name="T11" fmla="*/ 19 h 22"/>
                <a:gd name="T12" fmla="*/ 0 w 228"/>
                <a:gd name="T13" fmla="*/ 17 h 22"/>
                <a:gd name="T14" fmla="*/ 0 w 228"/>
                <a:gd name="T15" fmla="*/ 6 h 22"/>
                <a:gd name="T16" fmla="*/ 0 w 228"/>
                <a:gd name="T17" fmla="*/ 6 h 22"/>
                <a:gd name="T18" fmla="*/ 0 w 228"/>
                <a:gd name="T19" fmla="*/ 4 h 22"/>
                <a:gd name="T20" fmla="*/ 1 w 228"/>
                <a:gd name="T21" fmla="*/ 2 h 22"/>
                <a:gd name="T22" fmla="*/ 4 w 228"/>
                <a:gd name="T23" fmla="*/ 2 h 22"/>
                <a:gd name="T24" fmla="*/ 5 w 228"/>
                <a:gd name="T25" fmla="*/ 0 h 22"/>
                <a:gd name="T26" fmla="*/ 223 w 228"/>
                <a:gd name="T27" fmla="*/ 0 h 22"/>
                <a:gd name="T28" fmla="*/ 223 w 228"/>
                <a:gd name="T29" fmla="*/ 0 h 22"/>
                <a:gd name="T30" fmla="*/ 226 w 228"/>
                <a:gd name="T31" fmla="*/ 2 h 22"/>
                <a:gd name="T32" fmla="*/ 227 w 228"/>
                <a:gd name="T33" fmla="*/ 2 h 22"/>
                <a:gd name="T34" fmla="*/ 228 w 228"/>
                <a:gd name="T35" fmla="*/ 4 h 22"/>
                <a:gd name="T36" fmla="*/ 228 w 228"/>
                <a:gd name="T37" fmla="*/ 6 h 22"/>
                <a:gd name="T38" fmla="*/ 228 w 228"/>
                <a:gd name="T39" fmla="*/ 17 h 22"/>
                <a:gd name="T40" fmla="*/ 228 w 228"/>
                <a:gd name="T41" fmla="*/ 17 h 22"/>
                <a:gd name="T42" fmla="*/ 228 w 228"/>
                <a:gd name="T43" fmla="*/ 19 h 22"/>
                <a:gd name="T44" fmla="*/ 227 w 228"/>
                <a:gd name="T45" fmla="*/ 21 h 22"/>
                <a:gd name="T46" fmla="*/ 226 w 228"/>
                <a:gd name="T47" fmla="*/ 22 h 22"/>
                <a:gd name="T48" fmla="*/ 223 w 228"/>
                <a:gd name="T49" fmla="*/ 22 h 22"/>
                <a:gd name="T50" fmla="*/ 223 w 228"/>
                <a:gd name="T5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8" h="22">
                  <a:moveTo>
                    <a:pt x="223" y="22"/>
                  </a:moveTo>
                  <a:lnTo>
                    <a:pt x="5" y="22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2"/>
                  </a:lnTo>
                  <a:lnTo>
                    <a:pt x="4" y="2"/>
                  </a:lnTo>
                  <a:lnTo>
                    <a:pt x="5" y="0"/>
                  </a:lnTo>
                  <a:lnTo>
                    <a:pt x="223" y="0"/>
                  </a:lnTo>
                  <a:lnTo>
                    <a:pt x="223" y="0"/>
                  </a:lnTo>
                  <a:lnTo>
                    <a:pt x="226" y="2"/>
                  </a:lnTo>
                  <a:lnTo>
                    <a:pt x="227" y="2"/>
                  </a:lnTo>
                  <a:lnTo>
                    <a:pt x="228" y="4"/>
                  </a:lnTo>
                  <a:lnTo>
                    <a:pt x="228" y="6"/>
                  </a:lnTo>
                  <a:lnTo>
                    <a:pt x="228" y="17"/>
                  </a:lnTo>
                  <a:lnTo>
                    <a:pt x="228" y="17"/>
                  </a:lnTo>
                  <a:lnTo>
                    <a:pt x="228" y="19"/>
                  </a:lnTo>
                  <a:lnTo>
                    <a:pt x="227" y="21"/>
                  </a:lnTo>
                  <a:lnTo>
                    <a:pt x="226" y="22"/>
                  </a:lnTo>
                  <a:lnTo>
                    <a:pt x="223" y="22"/>
                  </a:lnTo>
                  <a:lnTo>
                    <a:pt x="223" y="2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0" name="Freeform 301">
              <a:extLst>
                <a:ext uri="{FF2B5EF4-FFF2-40B4-BE49-F238E27FC236}">
                  <a16:creationId xmlns:a16="http://schemas.microsoft.com/office/drawing/2014/main" id="{348D1748-2C1A-423F-A83E-FF3665A4C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8301" y="6101042"/>
              <a:ext cx="182563" cy="15875"/>
            </a:xfrm>
            <a:custGeom>
              <a:avLst/>
              <a:gdLst>
                <a:gd name="T0" fmla="*/ 223 w 228"/>
                <a:gd name="T1" fmla="*/ 22 h 22"/>
                <a:gd name="T2" fmla="*/ 5 w 228"/>
                <a:gd name="T3" fmla="*/ 22 h 22"/>
                <a:gd name="T4" fmla="*/ 5 w 228"/>
                <a:gd name="T5" fmla="*/ 22 h 22"/>
                <a:gd name="T6" fmla="*/ 4 w 228"/>
                <a:gd name="T7" fmla="*/ 22 h 22"/>
                <a:gd name="T8" fmla="*/ 1 w 228"/>
                <a:gd name="T9" fmla="*/ 20 h 22"/>
                <a:gd name="T10" fmla="*/ 0 w 228"/>
                <a:gd name="T11" fmla="*/ 19 h 22"/>
                <a:gd name="T12" fmla="*/ 0 w 228"/>
                <a:gd name="T13" fmla="*/ 16 h 22"/>
                <a:gd name="T14" fmla="*/ 0 w 228"/>
                <a:gd name="T15" fmla="*/ 6 h 22"/>
                <a:gd name="T16" fmla="*/ 0 w 228"/>
                <a:gd name="T17" fmla="*/ 6 h 22"/>
                <a:gd name="T18" fmla="*/ 0 w 228"/>
                <a:gd name="T19" fmla="*/ 4 h 22"/>
                <a:gd name="T20" fmla="*/ 1 w 228"/>
                <a:gd name="T21" fmla="*/ 2 h 22"/>
                <a:gd name="T22" fmla="*/ 4 w 228"/>
                <a:gd name="T23" fmla="*/ 0 h 22"/>
                <a:gd name="T24" fmla="*/ 5 w 228"/>
                <a:gd name="T25" fmla="*/ 0 h 22"/>
                <a:gd name="T26" fmla="*/ 223 w 228"/>
                <a:gd name="T27" fmla="*/ 0 h 22"/>
                <a:gd name="T28" fmla="*/ 223 w 228"/>
                <a:gd name="T29" fmla="*/ 0 h 22"/>
                <a:gd name="T30" fmla="*/ 226 w 228"/>
                <a:gd name="T31" fmla="*/ 0 h 22"/>
                <a:gd name="T32" fmla="*/ 227 w 228"/>
                <a:gd name="T33" fmla="*/ 2 h 22"/>
                <a:gd name="T34" fmla="*/ 228 w 228"/>
                <a:gd name="T35" fmla="*/ 4 h 22"/>
                <a:gd name="T36" fmla="*/ 228 w 228"/>
                <a:gd name="T37" fmla="*/ 6 h 22"/>
                <a:gd name="T38" fmla="*/ 228 w 228"/>
                <a:gd name="T39" fmla="*/ 16 h 22"/>
                <a:gd name="T40" fmla="*/ 228 w 228"/>
                <a:gd name="T41" fmla="*/ 16 h 22"/>
                <a:gd name="T42" fmla="*/ 228 w 228"/>
                <a:gd name="T43" fmla="*/ 19 h 22"/>
                <a:gd name="T44" fmla="*/ 227 w 228"/>
                <a:gd name="T45" fmla="*/ 20 h 22"/>
                <a:gd name="T46" fmla="*/ 226 w 228"/>
                <a:gd name="T47" fmla="*/ 22 h 22"/>
                <a:gd name="T48" fmla="*/ 223 w 228"/>
                <a:gd name="T49" fmla="*/ 22 h 22"/>
                <a:gd name="T50" fmla="*/ 223 w 228"/>
                <a:gd name="T5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8" h="22">
                  <a:moveTo>
                    <a:pt x="223" y="22"/>
                  </a:moveTo>
                  <a:lnTo>
                    <a:pt x="5" y="22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1" y="20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2"/>
                  </a:lnTo>
                  <a:lnTo>
                    <a:pt x="4" y="0"/>
                  </a:lnTo>
                  <a:lnTo>
                    <a:pt x="5" y="0"/>
                  </a:lnTo>
                  <a:lnTo>
                    <a:pt x="223" y="0"/>
                  </a:lnTo>
                  <a:lnTo>
                    <a:pt x="223" y="0"/>
                  </a:lnTo>
                  <a:lnTo>
                    <a:pt x="226" y="0"/>
                  </a:lnTo>
                  <a:lnTo>
                    <a:pt x="227" y="2"/>
                  </a:lnTo>
                  <a:lnTo>
                    <a:pt x="228" y="4"/>
                  </a:lnTo>
                  <a:lnTo>
                    <a:pt x="228" y="6"/>
                  </a:lnTo>
                  <a:lnTo>
                    <a:pt x="228" y="16"/>
                  </a:lnTo>
                  <a:lnTo>
                    <a:pt x="228" y="16"/>
                  </a:lnTo>
                  <a:lnTo>
                    <a:pt x="228" y="19"/>
                  </a:lnTo>
                  <a:lnTo>
                    <a:pt x="227" y="20"/>
                  </a:lnTo>
                  <a:lnTo>
                    <a:pt x="226" y="22"/>
                  </a:lnTo>
                  <a:lnTo>
                    <a:pt x="223" y="22"/>
                  </a:lnTo>
                  <a:lnTo>
                    <a:pt x="223" y="2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1" name="Freeform 302">
              <a:extLst>
                <a:ext uri="{FF2B5EF4-FFF2-40B4-BE49-F238E27FC236}">
                  <a16:creationId xmlns:a16="http://schemas.microsoft.com/office/drawing/2014/main" id="{B9C43A59-8E72-4AC2-A93B-C9F077637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8301" y="6186766"/>
              <a:ext cx="182563" cy="17463"/>
            </a:xfrm>
            <a:custGeom>
              <a:avLst/>
              <a:gdLst>
                <a:gd name="T0" fmla="*/ 223 w 228"/>
                <a:gd name="T1" fmla="*/ 22 h 22"/>
                <a:gd name="T2" fmla="*/ 5 w 228"/>
                <a:gd name="T3" fmla="*/ 22 h 22"/>
                <a:gd name="T4" fmla="*/ 5 w 228"/>
                <a:gd name="T5" fmla="*/ 22 h 22"/>
                <a:gd name="T6" fmla="*/ 4 w 228"/>
                <a:gd name="T7" fmla="*/ 22 h 22"/>
                <a:gd name="T8" fmla="*/ 1 w 228"/>
                <a:gd name="T9" fmla="*/ 20 h 22"/>
                <a:gd name="T10" fmla="*/ 0 w 228"/>
                <a:gd name="T11" fmla="*/ 19 h 22"/>
                <a:gd name="T12" fmla="*/ 0 w 228"/>
                <a:gd name="T13" fmla="*/ 16 h 22"/>
                <a:gd name="T14" fmla="*/ 0 w 228"/>
                <a:gd name="T15" fmla="*/ 6 h 22"/>
                <a:gd name="T16" fmla="*/ 0 w 228"/>
                <a:gd name="T17" fmla="*/ 6 h 22"/>
                <a:gd name="T18" fmla="*/ 0 w 228"/>
                <a:gd name="T19" fmla="*/ 4 h 22"/>
                <a:gd name="T20" fmla="*/ 1 w 228"/>
                <a:gd name="T21" fmla="*/ 1 h 22"/>
                <a:gd name="T22" fmla="*/ 4 w 228"/>
                <a:gd name="T23" fmla="*/ 0 h 22"/>
                <a:gd name="T24" fmla="*/ 5 w 228"/>
                <a:gd name="T25" fmla="*/ 0 h 22"/>
                <a:gd name="T26" fmla="*/ 223 w 228"/>
                <a:gd name="T27" fmla="*/ 0 h 22"/>
                <a:gd name="T28" fmla="*/ 223 w 228"/>
                <a:gd name="T29" fmla="*/ 0 h 22"/>
                <a:gd name="T30" fmla="*/ 226 w 228"/>
                <a:gd name="T31" fmla="*/ 0 h 22"/>
                <a:gd name="T32" fmla="*/ 227 w 228"/>
                <a:gd name="T33" fmla="*/ 1 h 22"/>
                <a:gd name="T34" fmla="*/ 228 w 228"/>
                <a:gd name="T35" fmla="*/ 4 h 22"/>
                <a:gd name="T36" fmla="*/ 228 w 228"/>
                <a:gd name="T37" fmla="*/ 6 h 22"/>
                <a:gd name="T38" fmla="*/ 228 w 228"/>
                <a:gd name="T39" fmla="*/ 16 h 22"/>
                <a:gd name="T40" fmla="*/ 228 w 228"/>
                <a:gd name="T41" fmla="*/ 16 h 22"/>
                <a:gd name="T42" fmla="*/ 228 w 228"/>
                <a:gd name="T43" fmla="*/ 19 h 22"/>
                <a:gd name="T44" fmla="*/ 227 w 228"/>
                <a:gd name="T45" fmla="*/ 20 h 22"/>
                <a:gd name="T46" fmla="*/ 226 w 228"/>
                <a:gd name="T47" fmla="*/ 22 h 22"/>
                <a:gd name="T48" fmla="*/ 223 w 228"/>
                <a:gd name="T49" fmla="*/ 22 h 22"/>
                <a:gd name="T50" fmla="*/ 223 w 228"/>
                <a:gd name="T5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8" h="22">
                  <a:moveTo>
                    <a:pt x="223" y="22"/>
                  </a:moveTo>
                  <a:lnTo>
                    <a:pt x="5" y="22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1" y="20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223" y="0"/>
                  </a:lnTo>
                  <a:lnTo>
                    <a:pt x="223" y="0"/>
                  </a:lnTo>
                  <a:lnTo>
                    <a:pt x="226" y="0"/>
                  </a:lnTo>
                  <a:lnTo>
                    <a:pt x="227" y="1"/>
                  </a:lnTo>
                  <a:lnTo>
                    <a:pt x="228" y="4"/>
                  </a:lnTo>
                  <a:lnTo>
                    <a:pt x="228" y="6"/>
                  </a:lnTo>
                  <a:lnTo>
                    <a:pt x="228" y="16"/>
                  </a:lnTo>
                  <a:lnTo>
                    <a:pt x="228" y="16"/>
                  </a:lnTo>
                  <a:lnTo>
                    <a:pt x="228" y="19"/>
                  </a:lnTo>
                  <a:lnTo>
                    <a:pt x="227" y="20"/>
                  </a:lnTo>
                  <a:lnTo>
                    <a:pt x="226" y="22"/>
                  </a:lnTo>
                  <a:lnTo>
                    <a:pt x="223" y="22"/>
                  </a:lnTo>
                  <a:lnTo>
                    <a:pt x="223" y="2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2" name="Freeform 303">
              <a:extLst>
                <a:ext uri="{FF2B5EF4-FFF2-40B4-BE49-F238E27FC236}">
                  <a16:creationId xmlns:a16="http://schemas.microsoft.com/office/drawing/2014/main" id="{DA7031FD-8CFE-418D-A6F6-F69E327B8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0038" y="6002973"/>
              <a:ext cx="36513" cy="58738"/>
            </a:xfrm>
            <a:custGeom>
              <a:avLst/>
              <a:gdLst>
                <a:gd name="T0" fmla="*/ 0 w 46"/>
                <a:gd name="T1" fmla="*/ 75 h 75"/>
                <a:gd name="T2" fmla="*/ 0 w 46"/>
                <a:gd name="T3" fmla="*/ 65 h 75"/>
                <a:gd name="T4" fmla="*/ 13 w 46"/>
                <a:gd name="T5" fmla="*/ 64 h 75"/>
                <a:gd name="T6" fmla="*/ 13 w 46"/>
                <a:gd name="T7" fmla="*/ 64 h 75"/>
                <a:gd name="T8" fmla="*/ 14 w 46"/>
                <a:gd name="T9" fmla="*/ 63 h 75"/>
                <a:gd name="T10" fmla="*/ 14 w 46"/>
                <a:gd name="T11" fmla="*/ 61 h 75"/>
                <a:gd name="T12" fmla="*/ 14 w 46"/>
                <a:gd name="T13" fmla="*/ 16 h 75"/>
                <a:gd name="T14" fmla="*/ 14 w 46"/>
                <a:gd name="T15" fmla="*/ 16 h 75"/>
                <a:gd name="T16" fmla="*/ 14 w 46"/>
                <a:gd name="T17" fmla="*/ 14 h 75"/>
                <a:gd name="T18" fmla="*/ 13 w 46"/>
                <a:gd name="T19" fmla="*/ 13 h 75"/>
                <a:gd name="T20" fmla="*/ 2 w 46"/>
                <a:gd name="T21" fmla="*/ 10 h 75"/>
                <a:gd name="T22" fmla="*/ 3 w 46"/>
                <a:gd name="T23" fmla="*/ 0 h 75"/>
                <a:gd name="T24" fmla="*/ 34 w 46"/>
                <a:gd name="T25" fmla="*/ 0 h 75"/>
                <a:gd name="T26" fmla="*/ 34 w 46"/>
                <a:gd name="T27" fmla="*/ 61 h 75"/>
                <a:gd name="T28" fmla="*/ 34 w 46"/>
                <a:gd name="T29" fmla="*/ 61 h 75"/>
                <a:gd name="T30" fmla="*/ 34 w 46"/>
                <a:gd name="T31" fmla="*/ 63 h 75"/>
                <a:gd name="T32" fmla="*/ 35 w 46"/>
                <a:gd name="T33" fmla="*/ 64 h 75"/>
                <a:gd name="T34" fmla="*/ 46 w 46"/>
                <a:gd name="T35" fmla="*/ 65 h 75"/>
                <a:gd name="T36" fmla="*/ 46 w 46"/>
                <a:gd name="T37" fmla="*/ 75 h 75"/>
                <a:gd name="T38" fmla="*/ 0 w 46"/>
                <a:gd name="T3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" h="75">
                  <a:moveTo>
                    <a:pt x="0" y="75"/>
                  </a:moveTo>
                  <a:lnTo>
                    <a:pt x="0" y="65"/>
                  </a:lnTo>
                  <a:lnTo>
                    <a:pt x="13" y="64"/>
                  </a:lnTo>
                  <a:lnTo>
                    <a:pt x="13" y="64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4"/>
                  </a:lnTo>
                  <a:lnTo>
                    <a:pt x="13" y="13"/>
                  </a:lnTo>
                  <a:lnTo>
                    <a:pt x="2" y="10"/>
                  </a:lnTo>
                  <a:lnTo>
                    <a:pt x="3" y="0"/>
                  </a:lnTo>
                  <a:lnTo>
                    <a:pt x="34" y="0"/>
                  </a:lnTo>
                  <a:lnTo>
                    <a:pt x="34" y="61"/>
                  </a:lnTo>
                  <a:lnTo>
                    <a:pt x="34" y="61"/>
                  </a:lnTo>
                  <a:lnTo>
                    <a:pt x="34" y="63"/>
                  </a:lnTo>
                  <a:lnTo>
                    <a:pt x="35" y="64"/>
                  </a:lnTo>
                  <a:lnTo>
                    <a:pt x="46" y="65"/>
                  </a:lnTo>
                  <a:lnTo>
                    <a:pt x="46" y="75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3" name="Freeform 304">
              <a:extLst>
                <a:ext uri="{FF2B5EF4-FFF2-40B4-BE49-F238E27FC236}">
                  <a16:creationId xmlns:a16="http://schemas.microsoft.com/office/drawing/2014/main" id="{99C89EAD-D295-4553-BBED-D16E85BC8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3688" y="6088698"/>
              <a:ext cx="49213" cy="60325"/>
            </a:xfrm>
            <a:custGeom>
              <a:avLst/>
              <a:gdLst>
                <a:gd name="T0" fmla="*/ 0 w 60"/>
                <a:gd name="T1" fmla="*/ 77 h 77"/>
                <a:gd name="T2" fmla="*/ 0 w 60"/>
                <a:gd name="T3" fmla="*/ 65 h 77"/>
                <a:gd name="T4" fmla="*/ 17 w 60"/>
                <a:gd name="T5" fmla="*/ 47 h 77"/>
                <a:gd name="T6" fmla="*/ 17 w 60"/>
                <a:gd name="T7" fmla="*/ 47 h 77"/>
                <a:gd name="T8" fmla="*/ 32 w 60"/>
                <a:gd name="T9" fmla="*/ 33 h 77"/>
                <a:gd name="T10" fmla="*/ 35 w 60"/>
                <a:gd name="T11" fmla="*/ 27 h 77"/>
                <a:gd name="T12" fmla="*/ 36 w 60"/>
                <a:gd name="T13" fmla="*/ 22 h 77"/>
                <a:gd name="T14" fmla="*/ 36 w 60"/>
                <a:gd name="T15" fmla="*/ 22 h 77"/>
                <a:gd name="T16" fmla="*/ 36 w 60"/>
                <a:gd name="T17" fmla="*/ 19 h 77"/>
                <a:gd name="T18" fmla="*/ 35 w 60"/>
                <a:gd name="T19" fmla="*/ 17 h 77"/>
                <a:gd name="T20" fmla="*/ 32 w 60"/>
                <a:gd name="T21" fmla="*/ 15 h 77"/>
                <a:gd name="T22" fmla="*/ 27 w 60"/>
                <a:gd name="T23" fmla="*/ 14 h 77"/>
                <a:gd name="T24" fmla="*/ 27 w 60"/>
                <a:gd name="T25" fmla="*/ 14 h 77"/>
                <a:gd name="T26" fmla="*/ 23 w 60"/>
                <a:gd name="T27" fmla="*/ 14 h 77"/>
                <a:gd name="T28" fmla="*/ 20 w 60"/>
                <a:gd name="T29" fmla="*/ 17 h 77"/>
                <a:gd name="T30" fmla="*/ 17 w 60"/>
                <a:gd name="T31" fmla="*/ 19 h 77"/>
                <a:gd name="T32" fmla="*/ 17 w 60"/>
                <a:gd name="T33" fmla="*/ 26 h 77"/>
                <a:gd name="T34" fmla="*/ 0 w 60"/>
                <a:gd name="T35" fmla="*/ 25 h 77"/>
                <a:gd name="T36" fmla="*/ 0 w 60"/>
                <a:gd name="T37" fmla="*/ 25 h 77"/>
                <a:gd name="T38" fmla="*/ 0 w 60"/>
                <a:gd name="T39" fmla="*/ 17 h 77"/>
                <a:gd name="T40" fmla="*/ 2 w 60"/>
                <a:gd name="T41" fmla="*/ 11 h 77"/>
                <a:gd name="T42" fmla="*/ 5 w 60"/>
                <a:gd name="T43" fmla="*/ 7 h 77"/>
                <a:gd name="T44" fmla="*/ 9 w 60"/>
                <a:gd name="T45" fmla="*/ 4 h 77"/>
                <a:gd name="T46" fmla="*/ 13 w 60"/>
                <a:gd name="T47" fmla="*/ 2 h 77"/>
                <a:gd name="T48" fmla="*/ 19 w 60"/>
                <a:gd name="T49" fmla="*/ 0 h 77"/>
                <a:gd name="T50" fmla="*/ 29 w 60"/>
                <a:gd name="T51" fmla="*/ 0 h 77"/>
                <a:gd name="T52" fmla="*/ 29 w 60"/>
                <a:gd name="T53" fmla="*/ 0 h 77"/>
                <a:gd name="T54" fmla="*/ 36 w 60"/>
                <a:gd name="T55" fmla="*/ 0 h 77"/>
                <a:gd name="T56" fmla="*/ 41 w 60"/>
                <a:gd name="T57" fmla="*/ 2 h 77"/>
                <a:gd name="T58" fmla="*/ 47 w 60"/>
                <a:gd name="T59" fmla="*/ 3 h 77"/>
                <a:gd name="T60" fmla="*/ 49 w 60"/>
                <a:gd name="T61" fmla="*/ 6 h 77"/>
                <a:gd name="T62" fmla="*/ 54 w 60"/>
                <a:gd name="T63" fmla="*/ 8 h 77"/>
                <a:gd name="T64" fmla="*/ 55 w 60"/>
                <a:gd name="T65" fmla="*/ 12 h 77"/>
                <a:gd name="T66" fmla="*/ 56 w 60"/>
                <a:gd name="T67" fmla="*/ 17 h 77"/>
                <a:gd name="T68" fmla="*/ 56 w 60"/>
                <a:gd name="T69" fmla="*/ 21 h 77"/>
                <a:gd name="T70" fmla="*/ 56 w 60"/>
                <a:gd name="T71" fmla="*/ 21 h 77"/>
                <a:gd name="T72" fmla="*/ 55 w 60"/>
                <a:gd name="T73" fmla="*/ 29 h 77"/>
                <a:gd name="T74" fmla="*/ 51 w 60"/>
                <a:gd name="T75" fmla="*/ 37 h 77"/>
                <a:gd name="T76" fmla="*/ 45 w 60"/>
                <a:gd name="T77" fmla="*/ 43 h 77"/>
                <a:gd name="T78" fmla="*/ 39 w 60"/>
                <a:gd name="T79" fmla="*/ 50 h 77"/>
                <a:gd name="T80" fmla="*/ 24 w 60"/>
                <a:gd name="T81" fmla="*/ 65 h 77"/>
                <a:gd name="T82" fmla="*/ 43 w 60"/>
                <a:gd name="T83" fmla="*/ 65 h 77"/>
                <a:gd name="T84" fmla="*/ 43 w 60"/>
                <a:gd name="T85" fmla="*/ 65 h 77"/>
                <a:gd name="T86" fmla="*/ 44 w 60"/>
                <a:gd name="T87" fmla="*/ 64 h 77"/>
                <a:gd name="T88" fmla="*/ 44 w 60"/>
                <a:gd name="T89" fmla="*/ 62 h 77"/>
                <a:gd name="T90" fmla="*/ 47 w 60"/>
                <a:gd name="T91" fmla="*/ 53 h 77"/>
                <a:gd name="T92" fmla="*/ 60 w 60"/>
                <a:gd name="T93" fmla="*/ 53 h 77"/>
                <a:gd name="T94" fmla="*/ 60 w 60"/>
                <a:gd name="T95" fmla="*/ 77 h 77"/>
                <a:gd name="T96" fmla="*/ 0 w 60"/>
                <a:gd name="T9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0" h="77">
                  <a:moveTo>
                    <a:pt x="0" y="77"/>
                  </a:moveTo>
                  <a:lnTo>
                    <a:pt x="0" y="65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32" y="33"/>
                  </a:lnTo>
                  <a:lnTo>
                    <a:pt x="35" y="27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19"/>
                  </a:lnTo>
                  <a:lnTo>
                    <a:pt x="35" y="17"/>
                  </a:lnTo>
                  <a:lnTo>
                    <a:pt x="32" y="1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3" y="14"/>
                  </a:lnTo>
                  <a:lnTo>
                    <a:pt x="20" y="17"/>
                  </a:lnTo>
                  <a:lnTo>
                    <a:pt x="17" y="19"/>
                  </a:lnTo>
                  <a:lnTo>
                    <a:pt x="17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2" y="11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2"/>
                  </a:lnTo>
                  <a:lnTo>
                    <a:pt x="1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41" y="2"/>
                  </a:lnTo>
                  <a:lnTo>
                    <a:pt x="47" y="3"/>
                  </a:lnTo>
                  <a:lnTo>
                    <a:pt x="49" y="6"/>
                  </a:lnTo>
                  <a:lnTo>
                    <a:pt x="54" y="8"/>
                  </a:lnTo>
                  <a:lnTo>
                    <a:pt x="55" y="12"/>
                  </a:lnTo>
                  <a:lnTo>
                    <a:pt x="56" y="17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5" y="29"/>
                  </a:lnTo>
                  <a:lnTo>
                    <a:pt x="51" y="37"/>
                  </a:lnTo>
                  <a:lnTo>
                    <a:pt x="45" y="43"/>
                  </a:lnTo>
                  <a:lnTo>
                    <a:pt x="39" y="50"/>
                  </a:lnTo>
                  <a:lnTo>
                    <a:pt x="24" y="65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4" y="64"/>
                  </a:lnTo>
                  <a:lnTo>
                    <a:pt x="44" y="62"/>
                  </a:lnTo>
                  <a:lnTo>
                    <a:pt x="47" y="53"/>
                  </a:lnTo>
                  <a:lnTo>
                    <a:pt x="60" y="53"/>
                  </a:lnTo>
                  <a:lnTo>
                    <a:pt x="60" y="77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4" name="Freeform 305">
              <a:extLst>
                <a:ext uri="{FF2B5EF4-FFF2-40B4-BE49-F238E27FC236}">
                  <a16:creationId xmlns:a16="http://schemas.microsoft.com/office/drawing/2014/main" id="{5ABA23AD-4E4B-4649-9B1E-A454E38CAB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3688" y="6159778"/>
              <a:ext cx="49214" cy="71438"/>
            </a:xfrm>
            <a:custGeom>
              <a:avLst/>
              <a:gdLst>
                <a:gd name="T0" fmla="*/ 46 w 64"/>
                <a:gd name="T1" fmla="*/ 43 h 88"/>
                <a:gd name="T2" fmla="*/ 60 w 64"/>
                <a:gd name="T3" fmla="*/ 49 h 88"/>
                <a:gd name="T4" fmla="*/ 64 w 64"/>
                <a:gd name="T5" fmla="*/ 63 h 88"/>
                <a:gd name="T6" fmla="*/ 62 w 64"/>
                <a:gd name="T7" fmla="*/ 69 h 88"/>
                <a:gd name="T8" fmla="*/ 58 w 64"/>
                <a:gd name="T9" fmla="*/ 79 h 88"/>
                <a:gd name="T10" fmla="*/ 50 w 64"/>
                <a:gd name="T11" fmla="*/ 84 h 88"/>
                <a:gd name="T12" fmla="*/ 38 w 64"/>
                <a:gd name="T13" fmla="*/ 88 h 88"/>
                <a:gd name="T14" fmla="*/ 31 w 64"/>
                <a:gd name="T15" fmla="*/ 88 h 88"/>
                <a:gd name="T16" fmla="*/ 14 w 64"/>
                <a:gd name="T17" fmla="*/ 84 h 88"/>
                <a:gd name="T18" fmla="*/ 0 w 64"/>
                <a:gd name="T19" fmla="*/ 76 h 88"/>
                <a:gd name="T20" fmla="*/ 11 w 64"/>
                <a:gd name="T21" fmla="*/ 64 h 88"/>
                <a:gd name="T22" fmla="*/ 19 w 64"/>
                <a:gd name="T23" fmla="*/ 71 h 88"/>
                <a:gd name="T24" fmla="*/ 30 w 64"/>
                <a:gd name="T25" fmla="*/ 73 h 88"/>
                <a:gd name="T26" fmla="*/ 35 w 64"/>
                <a:gd name="T27" fmla="*/ 72 h 88"/>
                <a:gd name="T28" fmla="*/ 42 w 64"/>
                <a:gd name="T29" fmla="*/ 67 h 88"/>
                <a:gd name="T30" fmla="*/ 43 w 64"/>
                <a:gd name="T31" fmla="*/ 61 h 88"/>
                <a:gd name="T32" fmla="*/ 41 w 64"/>
                <a:gd name="T33" fmla="*/ 53 h 88"/>
                <a:gd name="T34" fmla="*/ 31 w 64"/>
                <a:gd name="T35" fmla="*/ 51 h 88"/>
                <a:gd name="T36" fmla="*/ 21 w 64"/>
                <a:gd name="T37" fmla="*/ 51 h 88"/>
                <a:gd name="T38" fmla="*/ 27 w 64"/>
                <a:gd name="T39" fmla="*/ 37 h 88"/>
                <a:gd name="T40" fmla="*/ 34 w 64"/>
                <a:gd name="T41" fmla="*/ 36 h 88"/>
                <a:gd name="T42" fmla="*/ 41 w 64"/>
                <a:gd name="T43" fmla="*/ 29 h 88"/>
                <a:gd name="T44" fmla="*/ 42 w 64"/>
                <a:gd name="T45" fmla="*/ 24 h 88"/>
                <a:gd name="T46" fmla="*/ 39 w 64"/>
                <a:gd name="T47" fmla="*/ 17 h 88"/>
                <a:gd name="T48" fmla="*/ 33 w 64"/>
                <a:gd name="T49" fmla="*/ 14 h 88"/>
                <a:gd name="T50" fmla="*/ 27 w 64"/>
                <a:gd name="T51" fmla="*/ 14 h 88"/>
                <a:gd name="T52" fmla="*/ 23 w 64"/>
                <a:gd name="T53" fmla="*/ 20 h 88"/>
                <a:gd name="T54" fmla="*/ 4 w 64"/>
                <a:gd name="T55" fmla="*/ 24 h 88"/>
                <a:gd name="T56" fmla="*/ 4 w 64"/>
                <a:gd name="T57" fmla="*/ 17 h 88"/>
                <a:gd name="T58" fmla="*/ 10 w 64"/>
                <a:gd name="T59" fmla="*/ 8 h 88"/>
                <a:gd name="T60" fmla="*/ 18 w 64"/>
                <a:gd name="T61" fmla="*/ 2 h 88"/>
                <a:gd name="T62" fmla="*/ 34 w 64"/>
                <a:gd name="T63" fmla="*/ 0 h 88"/>
                <a:gd name="T64" fmla="*/ 41 w 64"/>
                <a:gd name="T65" fmla="*/ 1 h 88"/>
                <a:gd name="T66" fmla="*/ 51 w 64"/>
                <a:gd name="T67" fmla="*/ 4 h 88"/>
                <a:gd name="T68" fmla="*/ 58 w 64"/>
                <a:gd name="T69" fmla="*/ 9 h 88"/>
                <a:gd name="T70" fmla="*/ 61 w 64"/>
                <a:gd name="T71" fmla="*/ 17 h 88"/>
                <a:gd name="T72" fmla="*/ 61 w 64"/>
                <a:gd name="T73" fmla="*/ 22 h 88"/>
                <a:gd name="T74" fmla="*/ 57 w 64"/>
                <a:gd name="T75" fmla="*/ 36 h 88"/>
                <a:gd name="T76" fmla="*/ 46 w 64"/>
                <a:gd name="T77" fmla="*/ 4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" h="88">
                  <a:moveTo>
                    <a:pt x="46" y="43"/>
                  </a:moveTo>
                  <a:lnTo>
                    <a:pt x="46" y="43"/>
                  </a:lnTo>
                  <a:lnTo>
                    <a:pt x="54" y="45"/>
                  </a:lnTo>
                  <a:lnTo>
                    <a:pt x="60" y="49"/>
                  </a:lnTo>
                  <a:lnTo>
                    <a:pt x="62" y="55"/>
                  </a:lnTo>
                  <a:lnTo>
                    <a:pt x="64" y="63"/>
                  </a:lnTo>
                  <a:lnTo>
                    <a:pt x="64" y="63"/>
                  </a:lnTo>
                  <a:lnTo>
                    <a:pt x="62" y="69"/>
                  </a:lnTo>
                  <a:lnTo>
                    <a:pt x="61" y="73"/>
                  </a:lnTo>
                  <a:lnTo>
                    <a:pt x="58" y="79"/>
                  </a:lnTo>
                  <a:lnTo>
                    <a:pt x="54" y="82"/>
                  </a:lnTo>
                  <a:lnTo>
                    <a:pt x="50" y="84"/>
                  </a:lnTo>
                  <a:lnTo>
                    <a:pt x="45" y="87"/>
                  </a:lnTo>
                  <a:lnTo>
                    <a:pt x="38" y="88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22" y="87"/>
                  </a:lnTo>
                  <a:lnTo>
                    <a:pt x="14" y="84"/>
                  </a:lnTo>
                  <a:lnTo>
                    <a:pt x="6" y="82"/>
                  </a:lnTo>
                  <a:lnTo>
                    <a:pt x="0" y="76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15" y="68"/>
                  </a:lnTo>
                  <a:lnTo>
                    <a:pt x="19" y="71"/>
                  </a:lnTo>
                  <a:lnTo>
                    <a:pt x="25" y="72"/>
                  </a:lnTo>
                  <a:lnTo>
                    <a:pt x="30" y="73"/>
                  </a:lnTo>
                  <a:lnTo>
                    <a:pt x="30" y="73"/>
                  </a:lnTo>
                  <a:lnTo>
                    <a:pt x="35" y="72"/>
                  </a:lnTo>
                  <a:lnTo>
                    <a:pt x="39" y="71"/>
                  </a:lnTo>
                  <a:lnTo>
                    <a:pt x="42" y="67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43" y="56"/>
                  </a:lnTo>
                  <a:lnTo>
                    <a:pt x="41" y="53"/>
                  </a:lnTo>
                  <a:lnTo>
                    <a:pt x="37" y="51"/>
                  </a:lnTo>
                  <a:lnTo>
                    <a:pt x="31" y="51"/>
                  </a:lnTo>
                  <a:lnTo>
                    <a:pt x="31" y="51"/>
                  </a:lnTo>
                  <a:lnTo>
                    <a:pt x="21" y="51"/>
                  </a:lnTo>
                  <a:lnTo>
                    <a:pt x="21" y="39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34" y="36"/>
                  </a:lnTo>
                  <a:lnTo>
                    <a:pt x="38" y="33"/>
                  </a:lnTo>
                  <a:lnTo>
                    <a:pt x="41" y="29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0"/>
                  </a:lnTo>
                  <a:lnTo>
                    <a:pt x="39" y="17"/>
                  </a:lnTo>
                  <a:lnTo>
                    <a:pt x="37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27" y="14"/>
                  </a:lnTo>
                  <a:lnTo>
                    <a:pt x="25" y="17"/>
                  </a:lnTo>
                  <a:lnTo>
                    <a:pt x="23" y="20"/>
                  </a:lnTo>
                  <a:lnTo>
                    <a:pt x="22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17"/>
                  </a:lnTo>
                  <a:lnTo>
                    <a:pt x="7" y="12"/>
                  </a:lnTo>
                  <a:lnTo>
                    <a:pt x="10" y="8"/>
                  </a:lnTo>
                  <a:lnTo>
                    <a:pt x="14" y="5"/>
                  </a:lnTo>
                  <a:lnTo>
                    <a:pt x="18" y="2"/>
                  </a:lnTo>
                  <a:lnTo>
                    <a:pt x="23" y="1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1" y="1"/>
                  </a:lnTo>
                  <a:lnTo>
                    <a:pt x="46" y="2"/>
                  </a:lnTo>
                  <a:lnTo>
                    <a:pt x="51" y="4"/>
                  </a:lnTo>
                  <a:lnTo>
                    <a:pt x="54" y="6"/>
                  </a:lnTo>
                  <a:lnTo>
                    <a:pt x="58" y="9"/>
                  </a:lnTo>
                  <a:lnTo>
                    <a:pt x="60" y="13"/>
                  </a:lnTo>
                  <a:lnTo>
                    <a:pt x="61" y="17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60" y="29"/>
                  </a:lnTo>
                  <a:lnTo>
                    <a:pt x="57" y="36"/>
                  </a:lnTo>
                  <a:lnTo>
                    <a:pt x="51" y="40"/>
                  </a:lnTo>
                  <a:lnTo>
                    <a:pt x="46" y="43"/>
                  </a:lnTo>
                  <a:lnTo>
                    <a:pt x="46" y="4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893614D3-D107-4B34-BA0A-ABE4053ACDC4}"/>
              </a:ext>
            </a:extLst>
          </p:cNvPr>
          <p:cNvGrpSpPr>
            <a:grpSpLocks noChangeAspect="1"/>
          </p:cNvGrpSpPr>
          <p:nvPr/>
        </p:nvGrpSpPr>
        <p:grpSpPr>
          <a:xfrm>
            <a:off x="4893110" y="2088439"/>
            <a:ext cx="496844" cy="480405"/>
            <a:chOff x="4951414" y="1663700"/>
            <a:chExt cx="522288" cy="522288"/>
          </a:xfrm>
          <a:solidFill>
            <a:schemeClr val="tx1"/>
          </a:solidFill>
        </p:grpSpPr>
        <p:sp>
          <p:nvSpPr>
            <p:cNvPr id="266" name="Freeform 21">
              <a:extLst>
                <a:ext uri="{FF2B5EF4-FFF2-40B4-BE49-F238E27FC236}">
                  <a16:creationId xmlns:a16="http://schemas.microsoft.com/office/drawing/2014/main" id="{0CB42A33-F89D-47B8-8701-5601EC1238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1414" y="1663700"/>
              <a:ext cx="522288" cy="522288"/>
            </a:xfrm>
            <a:custGeom>
              <a:avLst/>
              <a:gdLst>
                <a:gd name="T0" fmla="*/ 313 w 658"/>
                <a:gd name="T1" fmla="*/ 657 h 658"/>
                <a:gd name="T2" fmla="*/ 263 w 658"/>
                <a:gd name="T3" fmla="*/ 651 h 658"/>
                <a:gd name="T4" fmla="*/ 201 w 658"/>
                <a:gd name="T5" fmla="*/ 631 h 658"/>
                <a:gd name="T6" fmla="*/ 121 w 658"/>
                <a:gd name="T7" fmla="*/ 583 h 658"/>
                <a:gd name="T8" fmla="*/ 56 w 658"/>
                <a:gd name="T9" fmla="*/ 513 h 658"/>
                <a:gd name="T10" fmla="*/ 15 w 658"/>
                <a:gd name="T11" fmla="*/ 427 h 658"/>
                <a:gd name="T12" fmla="*/ 4 w 658"/>
                <a:gd name="T13" fmla="*/ 379 h 658"/>
                <a:gd name="T14" fmla="*/ 0 w 658"/>
                <a:gd name="T15" fmla="*/ 329 h 658"/>
                <a:gd name="T16" fmla="*/ 2 w 658"/>
                <a:gd name="T17" fmla="*/ 295 h 658"/>
                <a:gd name="T18" fmla="*/ 10 w 658"/>
                <a:gd name="T19" fmla="*/ 247 h 658"/>
                <a:gd name="T20" fmla="*/ 40 w 658"/>
                <a:gd name="T21" fmla="*/ 172 h 658"/>
                <a:gd name="T22" fmla="*/ 96 w 658"/>
                <a:gd name="T23" fmla="*/ 96 h 658"/>
                <a:gd name="T24" fmla="*/ 173 w 658"/>
                <a:gd name="T25" fmla="*/ 40 h 658"/>
                <a:gd name="T26" fmla="*/ 247 w 658"/>
                <a:gd name="T27" fmla="*/ 11 h 658"/>
                <a:gd name="T28" fmla="*/ 295 w 658"/>
                <a:gd name="T29" fmla="*/ 1 h 658"/>
                <a:gd name="T30" fmla="*/ 329 w 658"/>
                <a:gd name="T31" fmla="*/ 0 h 658"/>
                <a:gd name="T32" fmla="*/ 379 w 658"/>
                <a:gd name="T33" fmla="*/ 4 h 658"/>
                <a:gd name="T34" fmla="*/ 427 w 658"/>
                <a:gd name="T35" fmla="*/ 15 h 658"/>
                <a:gd name="T36" fmla="*/ 513 w 658"/>
                <a:gd name="T37" fmla="*/ 56 h 658"/>
                <a:gd name="T38" fmla="*/ 583 w 658"/>
                <a:gd name="T39" fmla="*/ 119 h 658"/>
                <a:gd name="T40" fmla="*/ 632 w 658"/>
                <a:gd name="T41" fmla="*/ 201 h 658"/>
                <a:gd name="T42" fmla="*/ 651 w 658"/>
                <a:gd name="T43" fmla="*/ 263 h 658"/>
                <a:gd name="T44" fmla="*/ 658 w 658"/>
                <a:gd name="T45" fmla="*/ 311 h 658"/>
                <a:gd name="T46" fmla="*/ 658 w 658"/>
                <a:gd name="T47" fmla="*/ 346 h 658"/>
                <a:gd name="T48" fmla="*/ 651 w 658"/>
                <a:gd name="T49" fmla="*/ 395 h 658"/>
                <a:gd name="T50" fmla="*/ 632 w 658"/>
                <a:gd name="T51" fmla="*/ 456 h 658"/>
                <a:gd name="T52" fmla="*/ 583 w 658"/>
                <a:gd name="T53" fmla="*/ 538 h 658"/>
                <a:gd name="T54" fmla="*/ 513 w 658"/>
                <a:gd name="T55" fmla="*/ 602 h 658"/>
                <a:gd name="T56" fmla="*/ 427 w 658"/>
                <a:gd name="T57" fmla="*/ 643 h 658"/>
                <a:gd name="T58" fmla="*/ 379 w 658"/>
                <a:gd name="T59" fmla="*/ 654 h 658"/>
                <a:gd name="T60" fmla="*/ 329 w 658"/>
                <a:gd name="T61" fmla="*/ 658 h 658"/>
                <a:gd name="T62" fmla="*/ 329 w 658"/>
                <a:gd name="T63" fmla="*/ 37 h 658"/>
                <a:gd name="T64" fmla="*/ 243 w 658"/>
                <a:gd name="T65" fmla="*/ 51 h 658"/>
                <a:gd name="T66" fmla="*/ 166 w 658"/>
                <a:gd name="T67" fmla="*/ 87 h 658"/>
                <a:gd name="T68" fmla="*/ 105 w 658"/>
                <a:gd name="T69" fmla="*/ 143 h 658"/>
                <a:gd name="T70" fmla="*/ 62 w 658"/>
                <a:gd name="T71" fmla="*/ 216 h 658"/>
                <a:gd name="T72" fmla="*/ 40 w 658"/>
                <a:gd name="T73" fmla="*/ 299 h 658"/>
                <a:gd name="T74" fmla="*/ 40 w 658"/>
                <a:gd name="T75" fmla="*/ 358 h 658"/>
                <a:gd name="T76" fmla="*/ 62 w 658"/>
                <a:gd name="T77" fmla="*/ 442 h 658"/>
                <a:gd name="T78" fmla="*/ 105 w 658"/>
                <a:gd name="T79" fmla="*/ 514 h 658"/>
                <a:gd name="T80" fmla="*/ 166 w 658"/>
                <a:gd name="T81" fmla="*/ 571 h 658"/>
                <a:gd name="T82" fmla="*/ 243 w 658"/>
                <a:gd name="T83" fmla="*/ 607 h 658"/>
                <a:gd name="T84" fmla="*/ 329 w 658"/>
                <a:gd name="T85" fmla="*/ 620 h 658"/>
                <a:gd name="T86" fmla="*/ 388 w 658"/>
                <a:gd name="T87" fmla="*/ 614 h 658"/>
                <a:gd name="T88" fmla="*/ 467 w 658"/>
                <a:gd name="T89" fmla="*/ 585 h 658"/>
                <a:gd name="T90" fmla="*/ 534 w 658"/>
                <a:gd name="T91" fmla="*/ 534 h 658"/>
                <a:gd name="T92" fmla="*/ 585 w 658"/>
                <a:gd name="T93" fmla="*/ 467 h 658"/>
                <a:gd name="T94" fmla="*/ 615 w 658"/>
                <a:gd name="T95" fmla="*/ 388 h 658"/>
                <a:gd name="T96" fmla="*/ 620 w 658"/>
                <a:gd name="T97" fmla="*/ 329 h 658"/>
                <a:gd name="T98" fmla="*/ 607 w 658"/>
                <a:gd name="T99" fmla="*/ 243 h 658"/>
                <a:gd name="T100" fmla="*/ 571 w 658"/>
                <a:gd name="T101" fmla="*/ 166 h 658"/>
                <a:gd name="T102" fmla="*/ 514 w 658"/>
                <a:gd name="T103" fmla="*/ 105 h 658"/>
                <a:gd name="T104" fmla="*/ 443 w 658"/>
                <a:gd name="T105" fmla="*/ 60 h 658"/>
                <a:gd name="T106" fmla="*/ 358 w 658"/>
                <a:gd name="T107" fmla="*/ 39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8" h="658">
                  <a:moveTo>
                    <a:pt x="329" y="658"/>
                  </a:moveTo>
                  <a:lnTo>
                    <a:pt x="329" y="658"/>
                  </a:lnTo>
                  <a:lnTo>
                    <a:pt x="313" y="657"/>
                  </a:lnTo>
                  <a:lnTo>
                    <a:pt x="295" y="655"/>
                  </a:lnTo>
                  <a:lnTo>
                    <a:pt x="279" y="654"/>
                  </a:lnTo>
                  <a:lnTo>
                    <a:pt x="263" y="651"/>
                  </a:lnTo>
                  <a:lnTo>
                    <a:pt x="247" y="647"/>
                  </a:lnTo>
                  <a:lnTo>
                    <a:pt x="232" y="643"/>
                  </a:lnTo>
                  <a:lnTo>
                    <a:pt x="201" y="631"/>
                  </a:lnTo>
                  <a:lnTo>
                    <a:pt x="173" y="618"/>
                  </a:lnTo>
                  <a:lnTo>
                    <a:pt x="145" y="602"/>
                  </a:lnTo>
                  <a:lnTo>
                    <a:pt x="121" y="583"/>
                  </a:lnTo>
                  <a:lnTo>
                    <a:pt x="96" y="561"/>
                  </a:lnTo>
                  <a:lnTo>
                    <a:pt x="75" y="538"/>
                  </a:lnTo>
                  <a:lnTo>
                    <a:pt x="56" y="513"/>
                  </a:lnTo>
                  <a:lnTo>
                    <a:pt x="40" y="486"/>
                  </a:lnTo>
                  <a:lnTo>
                    <a:pt x="27" y="456"/>
                  </a:lnTo>
                  <a:lnTo>
                    <a:pt x="15" y="427"/>
                  </a:lnTo>
                  <a:lnTo>
                    <a:pt x="10" y="411"/>
                  </a:lnTo>
                  <a:lnTo>
                    <a:pt x="6" y="395"/>
                  </a:lnTo>
                  <a:lnTo>
                    <a:pt x="4" y="379"/>
                  </a:lnTo>
                  <a:lnTo>
                    <a:pt x="2" y="362"/>
                  </a:lnTo>
                  <a:lnTo>
                    <a:pt x="1" y="346"/>
                  </a:lnTo>
                  <a:lnTo>
                    <a:pt x="0" y="329"/>
                  </a:lnTo>
                  <a:lnTo>
                    <a:pt x="0" y="329"/>
                  </a:lnTo>
                  <a:lnTo>
                    <a:pt x="1" y="311"/>
                  </a:lnTo>
                  <a:lnTo>
                    <a:pt x="2" y="295"/>
                  </a:lnTo>
                  <a:lnTo>
                    <a:pt x="4" y="279"/>
                  </a:lnTo>
                  <a:lnTo>
                    <a:pt x="6" y="263"/>
                  </a:lnTo>
                  <a:lnTo>
                    <a:pt x="10" y="247"/>
                  </a:lnTo>
                  <a:lnTo>
                    <a:pt x="15" y="231"/>
                  </a:lnTo>
                  <a:lnTo>
                    <a:pt x="27" y="201"/>
                  </a:lnTo>
                  <a:lnTo>
                    <a:pt x="40" y="172"/>
                  </a:lnTo>
                  <a:lnTo>
                    <a:pt x="56" y="145"/>
                  </a:lnTo>
                  <a:lnTo>
                    <a:pt x="75" y="119"/>
                  </a:lnTo>
                  <a:lnTo>
                    <a:pt x="96" y="96"/>
                  </a:lnTo>
                  <a:lnTo>
                    <a:pt x="121" y="75"/>
                  </a:lnTo>
                  <a:lnTo>
                    <a:pt x="145" y="56"/>
                  </a:lnTo>
                  <a:lnTo>
                    <a:pt x="173" y="40"/>
                  </a:lnTo>
                  <a:lnTo>
                    <a:pt x="201" y="25"/>
                  </a:lnTo>
                  <a:lnTo>
                    <a:pt x="232" y="15"/>
                  </a:lnTo>
                  <a:lnTo>
                    <a:pt x="247" y="11"/>
                  </a:lnTo>
                  <a:lnTo>
                    <a:pt x="263" y="6"/>
                  </a:lnTo>
                  <a:lnTo>
                    <a:pt x="279" y="4"/>
                  </a:lnTo>
                  <a:lnTo>
                    <a:pt x="295" y="1"/>
                  </a:lnTo>
                  <a:lnTo>
                    <a:pt x="313" y="1"/>
                  </a:lnTo>
                  <a:lnTo>
                    <a:pt x="329" y="0"/>
                  </a:lnTo>
                  <a:lnTo>
                    <a:pt x="329" y="0"/>
                  </a:lnTo>
                  <a:lnTo>
                    <a:pt x="346" y="1"/>
                  </a:lnTo>
                  <a:lnTo>
                    <a:pt x="362" y="1"/>
                  </a:lnTo>
                  <a:lnTo>
                    <a:pt x="379" y="4"/>
                  </a:lnTo>
                  <a:lnTo>
                    <a:pt x="396" y="6"/>
                  </a:lnTo>
                  <a:lnTo>
                    <a:pt x="411" y="11"/>
                  </a:lnTo>
                  <a:lnTo>
                    <a:pt x="427" y="15"/>
                  </a:lnTo>
                  <a:lnTo>
                    <a:pt x="456" y="25"/>
                  </a:lnTo>
                  <a:lnTo>
                    <a:pt x="486" y="40"/>
                  </a:lnTo>
                  <a:lnTo>
                    <a:pt x="513" y="56"/>
                  </a:lnTo>
                  <a:lnTo>
                    <a:pt x="538" y="75"/>
                  </a:lnTo>
                  <a:lnTo>
                    <a:pt x="561" y="96"/>
                  </a:lnTo>
                  <a:lnTo>
                    <a:pt x="583" y="119"/>
                  </a:lnTo>
                  <a:lnTo>
                    <a:pt x="601" y="145"/>
                  </a:lnTo>
                  <a:lnTo>
                    <a:pt x="618" y="172"/>
                  </a:lnTo>
                  <a:lnTo>
                    <a:pt x="632" y="201"/>
                  </a:lnTo>
                  <a:lnTo>
                    <a:pt x="643" y="231"/>
                  </a:lnTo>
                  <a:lnTo>
                    <a:pt x="647" y="247"/>
                  </a:lnTo>
                  <a:lnTo>
                    <a:pt x="651" y="263"/>
                  </a:lnTo>
                  <a:lnTo>
                    <a:pt x="654" y="279"/>
                  </a:lnTo>
                  <a:lnTo>
                    <a:pt x="657" y="295"/>
                  </a:lnTo>
                  <a:lnTo>
                    <a:pt x="658" y="311"/>
                  </a:lnTo>
                  <a:lnTo>
                    <a:pt x="658" y="329"/>
                  </a:lnTo>
                  <a:lnTo>
                    <a:pt x="658" y="329"/>
                  </a:lnTo>
                  <a:lnTo>
                    <a:pt x="658" y="346"/>
                  </a:lnTo>
                  <a:lnTo>
                    <a:pt x="657" y="362"/>
                  </a:lnTo>
                  <a:lnTo>
                    <a:pt x="654" y="379"/>
                  </a:lnTo>
                  <a:lnTo>
                    <a:pt x="651" y="395"/>
                  </a:lnTo>
                  <a:lnTo>
                    <a:pt x="647" y="411"/>
                  </a:lnTo>
                  <a:lnTo>
                    <a:pt x="643" y="427"/>
                  </a:lnTo>
                  <a:lnTo>
                    <a:pt x="632" y="456"/>
                  </a:lnTo>
                  <a:lnTo>
                    <a:pt x="618" y="486"/>
                  </a:lnTo>
                  <a:lnTo>
                    <a:pt x="601" y="513"/>
                  </a:lnTo>
                  <a:lnTo>
                    <a:pt x="583" y="538"/>
                  </a:lnTo>
                  <a:lnTo>
                    <a:pt x="561" y="561"/>
                  </a:lnTo>
                  <a:lnTo>
                    <a:pt x="538" y="583"/>
                  </a:lnTo>
                  <a:lnTo>
                    <a:pt x="513" y="602"/>
                  </a:lnTo>
                  <a:lnTo>
                    <a:pt x="486" y="618"/>
                  </a:lnTo>
                  <a:lnTo>
                    <a:pt x="456" y="631"/>
                  </a:lnTo>
                  <a:lnTo>
                    <a:pt x="427" y="643"/>
                  </a:lnTo>
                  <a:lnTo>
                    <a:pt x="411" y="647"/>
                  </a:lnTo>
                  <a:lnTo>
                    <a:pt x="396" y="651"/>
                  </a:lnTo>
                  <a:lnTo>
                    <a:pt x="379" y="654"/>
                  </a:lnTo>
                  <a:lnTo>
                    <a:pt x="362" y="655"/>
                  </a:lnTo>
                  <a:lnTo>
                    <a:pt x="346" y="657"/>
                  </a:lnTo>
                  <a:lnTo>
                    <a:pt x="329" y="658"/>
                  </a:lnTo>
                  <a:lnTo>
                    <a:pt x="329" y="658"/>
                  </a:lnTo>
                  <a:close/>
                  <a:moveTo>
                    <a:pt x="329" y="37"/>
                  </a:moveTo>
                  <a:lnTo>
                    <a:pt x="329" y="37"/>
                  </a:lnTo>
                  <a:lnTo>
                    <a:pt x="299" y="39"/>
                  </a:lnTo>
                  <a:lnTo>
                    <a:pt x="271" y="44"/>
                  </a:lnTo>
                  <a:lnTo>
                    <a:pt x="243" y="51"/>
                  </a:lnTo>
                  <a:lnTo>
                    <a:pt x="216" y="60"/>
                  </a:lnTo>
                  <a:lnTo>
                    <a:pt x="190" y="72"/>
                  </a:lnTo>
                  <a:lnTo>
                    <a:pt x="166" y="87"/>
                  </a:lnTo>
                  <a:lnTo>
                    <a:pt x="143" y="105"/>
                  </a:lnTo>
                  <a:lnTo>
                    <a:pt x="123" y="123"/>
                  </a:lnTo>
                  <a:lnTo>
                    <a:pt x="105" y="143"/>
                  </a:lnTo>
                  <a:lnTo>
                    <a:pt x="88" y="166"/>
                  </a:lnTo>
                  <a:lnTo>
                    <a:pt x="74" y="191"/>
                  </a:lnTo>
                  <a:lnTo>
                    <a:pt x="62" y="216"/>
                  </a:lnTo>
                  <a:lnTo>
                    <a:pt x="51" y="243"/>
                  </a:lnTo>
                  <a:lnTo>
                    <a:pt x="44" y="270"/>
                  </a:lnTo>
                  <a:lnTo>
                    <a:pt x="40" y="299"/>
                  </a:lnTo>
                  <a:lnTo>
                    <a:pt x="37" y="329"/>
                  </a:lnTo>
                  <a:lnTo>
                    <a:pt x="37" y="329"/>
                  </a:lnTo>
                  <a:lnTo>
                    <a:pt x="40" y="358"/>
                  </a:lnTo>
                  <a:lnTo>
                    <a:pt x="44" y="388"/>
                  </a:lnTo>
                  <a:lnTo>
                    <a:pt x="51" y="415"/>
                  </a:lnTo>
                  <a:lnTo>
                    <a:pt x="62" y="442"/>
                  </a:lnTo>
                  <a:lnTo>
                    <a:pt x="74" y="467"/>
                  </a:lnTo>
                  <a:lnTo>
                    <a:pt x="88" y="491"/>
                  </a:lnTo>
                  <a:lnTo>
                    <a:pt x="105" y="514"/>
                  </a:lnTo>
                  <a:lnTo>
                    <a:pt x="123" y="534"/>
                  </a:lnTo>
                  <a:lnTo>
                    <a:pt x="143" y="553"/>
                  </a:lnTo>
                  <a:lnTo>
                    <a:pt x="166" y="571"/>
                  </a:lnTo>
                  <a:lnTo>
                    <a:pt x="190" y="585"/>
                  </a:lnTo>
                  <a:lnTo>
                    <a:pt x="216" y="597"/>
                  </a:lnTo>
                  <a:lnTo>
                    <a:pt x="243" y="607"/>
                  </a:lnTo>
                  <a:lnTo>
                    <a:pt x="271" y="614"/>
                  </a:lnTo>
                  <a:lnTo>
                    <a:pt x="299" y="619"/>
                  </a:lnTo>
                  <a:lnTo>
                    <a:pt x="329" y="620"/>
                  </a:lnTo>
                  <a:lnTo>
                    <a:pt x="329" y="620"/>
                  </a:lnTo>
                  <a:lnTo>
                    <a:pt x="358" y="619"/>
                  </a:lnTo>
                  <a:lnTo>
                    <a:pt x="388" y="614"/>
                  </a:lnTo>
                  <a:lnTo>
                    <a:pt x="416" y="607"/>
                  </a:lnTo>
                  <a:lnTo>
                    <a:pt x="443" y="597"/>
                  </a:lnTo>
                  <a:lnTo>
                    <a:pt x="467" y="585"/>
                  </a:lnTo>
                  <a:lnTo>
                    <a:pt x="491" y="571"/>
                  </a:lnTo>
                  <a:lnTo>
                    <a:pt x="514" y="553"/>
                  </a:lnTo>
                  <a:lnTo>
                    <a:pt x="534" y="534"/>
                  </a:lnTo>
                  <a:lnTo>
                    <a:pt x="553" y="514"/>
                  </a:lnTo>
                  <a:lnTo>
                    <a:pt x="571" y="491"/>
                  </a:lnTo>
                  <a:lnTo>
                    <a:pt x="585" y="467"/>
                  </a:lnTo>
                  <a:lnTo>
                    <a:pt x="597" y="442"/>
                  </a:lnTo>
                  <a:lnTo>
                    <a:pt x="607" y="415"/>
                  </a:lnTo>
                  <a:lnTo>
                    <a:pt x="615" y="388"/>
                  </a:lnTo>
                  <a:lnTo>
                    <a:pt x="619" y="358"/>
                  </a:lnTo>
                  <a:lnTo>
                    <a:pt x="620" y="329"/>
                  </a:lnTo>
                  <a:lnTo>
                    <a:pt x="620" y="329"/>
                  </a:lnTo>
                  <a:lnTo>
                    <a:pt x="619" y="299"/>
                  </a:lnTo>
                  <a:lnTo>
                    <a:pt x="615" y="270"/>
                  </a:lnTo>
                  <a:lnTo>
                    <a:pt x="607" y="243"/>
                  </a:lnTo>
                  <a:lnTo>
                    <a:pt x="597" y="216"/>
                  </a:lnTo>
                  <a:lnTo>
                    <a:pt x="585" y="191"/>
                  </a:lnTo>
                  <a:lnTo>
                    <a:pt x="571" y="166"/>
                  </a:lnTo>
                  <a:lnTo>
                    <a:pt x="553" y="143"/>
                  </a:lnTo>
                  <a:lnTo>
                    <a:pt x="534" y="123"/>
                  </a:lnTo>
                  <a:lnTo>
                    <a:pt x="514" y="105"/>
                  </a:lnTo>
                  <a:lnTo>
                    <a:pt x="491" y="87"/>
                  </a:lnTo>
                  <a:lnTo>
                    <a:pt x="467" y="72"/>
                  </a:lnTo>
                  <a:lnTo>
                    <a:pt x="443" y="60"/>
                  </a:lnTo>
                  <a:lnTo>
                    <a:pt x="416" y="51"/>
                  </a:lnTo>
                  <a:lnTo>
                    <a:pt x="388" y="44"/>
                  </a:lnTo>
                  <a:lnTo>
                    <a:pt x="358" y="39"/>
                  </a:lnTo>
                  <a:lnTo>
                    <a:pt x="329" y="37"/>
                  </a:lnTo>
                  <a:lnTo>
                    <a:pt x="329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7" name="Freeform 179">
              <a:extLst>
                <a:ext uri="{FF2B5EF4-FFF2-40B4-BE49-F238E27FC236}">
                  <a16:creationId xmlns:a16="http://schemas.microsoft.com/office/drawing/2014/main" id="{3CC6BAD6-A7F0-459C-9DE7-32D511D95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2076" y="1911350"/>
              <a:ext cx="61913" cy="100013"/>
            </a:xfrm>
            <a:custGeom>
              <a:avLst/>
              <a:gdLst>
                <a:gd name="T0" fmla="*/ 72 w 78"/>
                <a:gd name="T1" fmla="*/ 0 h 127"/>
                <a:gd name="T2" fmla="*/ 4 w 78"/>
                <a:gd name="T3" fmla="*/ 0 h 127"/>
                <a:gd name="T4" fmla="*/ 4 w 78"/>
                <a:gd name="T5" fmla="*/ 0 h 127"/>
                <a:gd name="T6" fmla="*/ 1 w 78"/>
                <a:gd name="T7" fmla="*/ 2 h 127"/>
                <a:gd name="T8" fmla="*/ 0 w 78"/>
                <a:gd name="T9" fmla="*/ 6 h 127"/>
                <a:gd name="T10" fmla="*/ 0 w 78"/>
                <a:gd name="T11" fmla="*/ 123 h 127"/>
                <a:gd name="T12" fmla="*/ 0 w 78"/>
                <a:gd name="T13" fmla="*/ 123 h 127"/>
                <a:gd name="T14" fmla="*/ 1 w 78"/>
                <a:gd name="T15" fmla="*/ 125 h 127"/>
                <a:gd name="T16" fmla="*/ 4 w 78"/>
                <a:gd name="T17" fmla="*/ 127 h 127"/>
                <a:gd name="T18" fmla="*/ 72 w 78"/>
                <a:gd name="T19" fmla="*/ 127 h 127"/>
                <a:gd name="T20" fmla="*/ 72 w 78"/>
                <a:gd name="T21" fmla="*/ 127 h 127"/>
                <a:gd name="T22" fmla="*/ 76 w 78"/>
                <a:gd name="T23" fmla="*/ 125 h 127"/>
                <a:gd name="T24" fmla="*/ 78 w 78"/>
                <a:gd name="T25" fmla="*/ 123 h 127"/>
                <a:gd name="T26" fmla="*/ 78 w 78"/>
                <a:gd name="T27" fmla="*/ 6 h 127"/>
                <a:gd name="T28" fmla="*/ 78 w 78"/>
                <a:gd name="T29" fmla="*/ 6 h 127"/>
                <a:gd name="T30" fmla="*/ 76 w 78"/>
                <a:gd name="T31" fmla="*/ 2 h 127"/>
                <a:gd name="T32" fmla="*/ 72 w 78"/>
                <a:gd name="T33" fmla="*/ 0 h 127"/>
                <a:gd name="T34" fmla="*/ 72 w 78"/>
                <a:gd name="T3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127">
                  <a:moveTo>
                    <a:pt x="72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1" y="2"/>
                  </a:lnTo>
                  <a:lnTo>
                    <a:pt x="0" y="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1" y="125"/>
                  </a:lnTo>
                  <a:lnTo>
                    <a:pt x="4" y="127"/>
                  </a:lnTo>
                  <a:lnTo>
                    <a:pt x="72" y="127"/>
                  </a:lnTo>
                  <a:lnTo>
                    <a:pt x="72" y="127"/>
                  </a:lnTo>
                  <a:lnTo>
                    <a:pt x="76" y="125"/>
                  </a:lnTo>
                  <a:lnTo>
                    <a:pt x="78" y="123"/>
                  </a:lnTo>
                  <a:lnTo>
                    <a:pt x="78" y="6"/>
                  </a:lnTo>
                  <a:lnTo>
                    <a:pt x="78" y="6"/>
                  </a:lnTo>
                  <a:lnTo>
                    <a:pt x="76" y="2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8" name="Freeform 180">
              <a:extLst>
                <a:ext uri="{FF2B5EF4-FFF2-40B4-BE49-F238E27FC236}">
                  <a16:creationId xmlns:a16="http://schemas.microsoft.com/office/drawing/2014/main" id="{DBBFF22C-C0FA-4ADE-A85D-9D30559E2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4288" y="1957388"/>
              <a:ext cx="61913" cy="53975"/>
            </a:xfrm>
            <a:custGeom>
              <a:avLst/>
              <a:gdLst>
                <a:gd name="T0" fmla="*/ 74 w 78"/>
                <a:gd name="T1" fmla="*/ 0 h 68"/>
                <a:gd name="T2" fmla="*/ 5 w 78"/>
                <a:gd name="T3" fmla="*/ 0 h 68"/>
                <a:gd name="T4" fmla="*/ 5 w 78"/>
                <a:gd name="T5" fmla="*/ 0 h 68"/>
                <a:gd name="T6" fmla="*/ 1 w 78"/>
                <a:gd name="T7" fmla="*/ 2 h 68"/>
                <a:gd name="T8" fmla="*/ 0 w 78"/>
                <a:gd name="T9" fmla="*/ 5 h 68"/>
                <a:gd name="T10" fmla="*/ 0 w 78"/>
                <a:gd name="T11" fmla="*/ 64 h 68"/>
                <a:gd name="T12" fmla="*/ 0 w 78"/>
                <a:gd name="T13" fmla="*/ 64 h 68"/>
                <a:gd name="T14" fmla="*/ 1 w 78"/>
                <a:gd name="T15" fmla="*/ 66 h 68"/>
                <a:gd name="T16" fmla="*/ 5 w 78"/>
                <a:gd name="T17" fmla="*/ 68 h 68"/>
                <a:gd name="T18" fmla="*/ 74 w 78"/>
                <a:gd name="T19" fmla="*/ 68 h 68"/>
                <a:gd name="T20" fmla="*/ 74 w 78"/>
                <a:gd name="T21" fmla="*/ 68 h 68"/>
                <a:gd name="T22" fmla="*/ 76 w 78"/>
                <a:gd name="T23" fmla="*/ 66 h 68"/>
                <a:gd name="T24" fmla="*/ 78 w 78"/>
                <a:gd name="T25" fmla="*/ 64 h 68"/>
                <a:gd name="T26" fmla="*/ 78 w 78"/>
                <a:gd name="T27" fmla="*/ 5 h 68"/>
                <a:gd name="T28" fmla="*/ 78 w 78"/>
                <a:gd name="T29" fmla="*/ 5 h 68"/>
                <a:gd name="T30" fmla="*/ 76 w 78"/>
                <a:gd name="T31" fmla="*/ 2 h 68"/>
                <a:gd name="T32" fmla="*/ 74 w 78"/>
                <a:gd name="T33" fmla="*/ 0 h 68"/>
                <a:gd name="T34" fmla="*/ 74 w 78"/>
                <a:gd name="T3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68">
                  <a:moveTo>
                    <a:pt x="74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5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" y="66"/>
                  </a:lnTo>
                  <a:lnTo>
                    <a:pt x="5" y="68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6" y="66"/>
                  </a:lnTo>
                  <a:lnTo>
                    <a:pt x="78" y="64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6" y="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9" name="Freeform 181">
              <a:extLst>
                <a:ext uri="{FF2B5EF4-FFF2-40B4-BE49-F238E27FC236}">
                  <a16:creationId xmlns:a16="http://schemas.microsoft.com/office/drawing/2014/main" id="{BA2BD072-813D-4343-A01D-CB845D33B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7638" y="1795463"/>
              <a:ext cx="106363" cy="215900"/>
            </a:xfrm>
            <a:custGeom>
              <a:avLst/>
              <a:gdLst>
                <a:gd name="T0" fmla="*/ 135 w 136"/>
                <a:gd name="T1" fmla="*/ 89 h 272"/>
                <a:gd name="T2" fmla="*/ 71 w 136"/>
                <a:gd name="T3" fmla="*/ 2 h 272"/>
                <a:gd name="T4" fmla="*/ 71 w 136"/>
                <a:gd name="T5" fmla="*/ 2 h 272"/>
                <a:gd name="T6" fmla="*/ 70 w 136"/>
                <a:gd name="T7" fmla="*/ 0 h 272"/>
                <a:gd name="T8" fmla="*/ 67 w 136"/>
                <a:gd name="T9" fmla="*/ 0 h 272"/>
                <a:gd name="T10" fmla="*/ 66 w 136"/>
                <a:gd name="T11" fmla="*/ 0 h 272"/>
                <a:gd name="T12" fmla="*/ 63 w 136"/>
                <a:gd name="T13" fmla="*/ 2 h 272"/>
                <a:gd name="T14" fmla="*/ 0 w 136"/>
                <a:gd name="T15" fmla="*/ 89 h 272"/>
                <a:gd name="T16" fmla="*/ 0 w 136"/>
                <a:gd name="T17" fmla="*/ 89 h 272"/>
                <a:gd name="T18" fmla="*/ 0 w 136"/>
                <a:gd name="T19" fmla="*/ 92 h 272"/>
                <a:gd name="T20" fmla="*/ 0 w 136"/>
                <a:gd name="T21" fmla="*/ 94 h 272"/>
                <a:gd name="T22" fmla="*/ 0 w 136"/>
                <a:gd name="T23" fmla="*/ 94 h 272"/>
                <a:gd name="T24" fmla="*/ 2 w 136"/>
                <a:gd name="T25" fmla="*/ 96 h 272"/>
                <a:gd name="T26" fmla="*/ 4 w 136"/>
                <a:gd name="T27" fmla="*/ 97 h 272"/>
                <a:gd name="T28" fmla="*/ 28 w 136"/>
                <a:gd name="T29" fmla="*/ 97 h 272"/>
                <a:gd name="T30" fmla="*/ 28 w 136"/>
                <a:gd name="T31" fmla="*/ 268 h 272"/>
                <a:gd name="T32" fmla="*/ 28 w 136"/>
                <a:gd name="T33" fmla="*/ 268 h 272"/>
                <a:gd name="T34" fmla="*/ 30 w 136"/>
                <a:gd name="T35" fmla="*/ 270 h 272"/>
                <a:gd name="T36" fmla="*/ 34 w 136"/>
                <a:gd name="T37" fmla="*/ 272 h 272"/>
                <a:gd name="T38" fmla="*/ 102 w 136"/>
                <a:gd name="T39" fmla="*/ 272 h 272"/>
                <a:gd name="T40" fmla="*/ 102 w 136"/>
                <a:gd name="T41" fmla="*/ 272 h 272"/>
                <a:gd name="T42" fmla="*/ 105 w 136"/>
                <a:gd name="T43" fmla="*/ 270 h 272"/>
                <a:gd name="T44" fmla="*/ 106 w 136"/>
                <a:gd name="T45" fmla="*/ 268 h 272"/>
                <a:gd name="T46" fmla="*/ 106 w 136"/>
                <a:gd name="T47" fmla="*/ 97 h 272"/>
                <a:gd name="T48" fmla="*/ 131 w 136"/>
                <a:gd name="T49" fmla="*/ 97 h 272"/>
                <a:gd name="T50" fmla="*/ 131 w 136"/>
                <a:gd name="T51" fmla="*/ 97 h 272"/>
                <a:gd name="T52" fmla="*/ 133 w 136"/>
                <a:gd name="T53" fmla="*/ 96 h 272"/>
                <a:gd name="T54" fmla="*/ 136 w 136"/>
                <a:gd name="T55" fmla="*/ 94 h 272"/>
                <a:gd name="T56" fmla="*/ 136 w 136"/>
                <a:gd name="T57" fmla="*/ 94 h 272"/>
                <a:gd name="T58" fmla="*/ 136 w 136"/>
                <a:gd name="T59" fmla="*/ 92 h 272"/>
                <a:gd name="T60" fmla="*/ 135 w 136"/>
                <a:gd name="T61" fmla="*/ 89 h 272"/>
                <a:gd name="T62" fmla="*/ 135 w 136"/>
                <a:gd name="T63" fmla="*/ 89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" h="272">
                  <a:moveTo>
                    <a:pt x="135" y="89"/>
                  </a:moveTo>
                  <a:lnTo>
                    <a:pt x="71" y="2"/>
                  </a:lnTo>
                  <a:lnTo>
                    <a:pt x="71" y="2"/>
                  </a:lnTo>
                  <a:lnTo>
                    <a:pt x="70" y="0"/>
                  </a:lnTo>
                  <a:lnTo>
                    <a:pt x="67" y="0"/>
                  </a:lnTo>
                  <a:lnTo>
                    <a:pt x="66" y="0"/>
                  </a:lnTo>
                  <a:lnTo>
                    <a:pt x="63" y="2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2" y="96"/>
                  </a:lnTo>
                  <a:lnTo>
                    <a:pt x="4" y="97"/>
                  </a:lnTo>
                  <a:lnTo>
                    <a:pt x="28" y="97"/>
                  </a:lnTo>
                  <a:lnTo>
                    <a:pt x="28" y="268"/>
                  </a:lnTo>
                  <a:lnTo>
                    <a:pt x="28" y="268"/>
                  </a:lnTo>
                  <a:lnTo>
                    <a:pt x="30" y="270"/>
                  </a:lnTo>
                  <a:lnTo>
                    <a:pt x="34" y="272"/>
                  </a:lnTo>
                  <a:lnTo>
                    <a:pt x="102" y="272"/>
                  </a:lnTo>
                  <a:lnTo>
                    <a:pt x="102" y="272"/>
                  </a:lnTo>
                  <a:lnTo>
                    <a:pt x="105" y="270"/>
                  </a:lnTo>
                  <a:lnTo>
                    <a:pt x="106" y="268"/>
                  </a:lnTo>
                  <a:lnTo>
                    <a:pt x="106" y="97"/>
                  </a:lnTo>
                  <a:lnTo>
                    <a:pt x="131" y="97"/>
                  </a:lnTo>
                  <a:lnTo>
                    <a:pt x="131" y="97"/>
                  </a:lnTo>
                  <a:lnTo>
                    <a:pt x="133" y="96"/>
                  </a:lnTo>
                  <a:lnTo>
                    <a:pt x="136" y="94"/>
                  </a:lnTo>
                  <a:lnTo>
                    <a:pt x="136" y="94"/>
                  </a:lnTo>
                  <a:lnTo>
                    <a:pt x="136" y="92"/>
                  </a:lnTo>
                  <a:lnTo>
                    <a:pt x="135" y="89"/>
                  </a:lnTo>
                  <a:lnTo>
                    <a:pt x="135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667F660B-78BE-48D1-A661-849B45178E38}"/>
              </a:ext>
            </a:extLst>
          </p:cNvPr>
          <p:cNvCxnSpPr>
            <a:cxnSpLocks/>
          </p:cNvCxnSpPr>
          <p:nvPr/>
        </p:nvCxnSpPr>
        <p:spPr>
          <a:xfrm flipH="1" flipV="1">
            <a:off x="3628355" y="1694204"/>
            <a:ext cx="1235291" cy="713694"/>
          </a:xfrm>
          <a:prstGeom prst="line">
            <a:avLst/>
          </a:prstGeom>
          <a:ln w="38100">
            <a:solidFill>
              <a:srgbClr val="86F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8FCC9E18-10BD-4789-AAB9-3251319E8412}"/>
              </a:ext>
            </a:extLst>
          </p:cNvPr>
          <p:cNvCxnSpPr>
            <a:cxnSpLocks/>
          </p:cNvCxnSpPr>
          <p:nvPr/>
        </p:nvCxnSpPr>
        <p:spPr>
          <a:xfrm flipH="1">
            <a:off x="3568224" y="4278947"/>
            <a:ext cx="801957" cy="493692"/>
          </a:xfrm>
          <a:prstGeom prst="line">
            <a:avLst/>
          </a:prstGeom>
          <a:ln w="38100">
            <a:solidFill>
              <a:srgbClr val="FCD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1BB8F2CB-3116-4EEB-B95B-CBD02CA38728}"/>
              </a:ext>
            </a:extLst>
          </p:cNvPr>
          <p:cNvCxnSpPr>
            <a:cxnSpLocks/>
          </p:cNvCxnSpPr>
          <p:nvPr/>
        </p:nvCxnSpPr>
        <p:spPr>
          <a:xfrm flipH="1" flipV="1">
            <a:off x="408791" y="4769659"/>
            <a:ext cx="3171731" cy="2981"/>
          </a:xfrm>
          <a:prstGeom prst="line">
            <a:avLst/>
          </a:prstGeom>
          <a:ln w="38100">
            <a:solidFill>
              <a:srgbClr val="FCD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E098E842-D5CA-4849-A92F-676864FD32CE}"/>
              </a:ext>
            </a:extLst>
          </p:cNvPr>
          <p:cNvCxnSpPr>
            <a:cxnSpLocks/>
          </p:cNvCxnSpPr>
          <p:nvPr/>
        </p:nvCxnSpPr>
        <p:spPr>
          <a:xfrm flipH="1" flipV="1">
            <a:off x="420918" y="1694204"/>
            <a:ext cx="3216526" cy="1"/>
          </a:xfrm>
          <a:prstGeom prst="line">
            <a:avLst/>
          </a:prstGeom>
          <a:ln w="38100">
            <a:solidFill>
              <a:srgbClr val="86F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Straight Connector 273">
            <a:extLst>
              <a:ext uri="{FF2B5EF4-FFF2-40B4-BE49-F238E27FC236}">
                <a16:creationId xmlns:a16="http://schemas.microsoft.com/office/drawing/2014/main" id="{C20E3D9E-87B3-45D9-8743-369824A40311}"/>
              </a:ext>
            </a:extLst>
          </p:cNvPr>
          <p:cNvCxnSpPr>
            <a:cxnSpLocks/>
          </p:cNvCxnSpPr>
          <p:nvPr/>
        </p:nvCxnSpPr>
        <p:spPr>
          <a:xfrm flipH="1">
            <a:off x="7572707" y="1689376"/>
            <a:ext cx="1191389" cy="806970"/>
          </a:xfrm>
          <a:prstGeom prst="line">
            <a:avLst/>
          </a:prstGeom>
          <a:ln w="38100">
            <a:solidFill>
              <a:srgbClr val="34F0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0D9E035B-2CDF-44D0-B55C-76DA52B96F4B}"/>
              </a:ext>
            </a:extLst>
          </p:cNvPr>
          <p:cNvCxnSpPr>
            <a:cxnSpLocks/>
          </p:cNvCxnSpPr>
          <p:nvPr/>
        </p:nvCxnSpPr>
        <p:spPr>
          <a:xfrm flipH="1" flipV="1">
            <a:off x="7828014" y="4175163"/>
            <a:ext cx="941492" cy="615899"/>
          </a:xfrm>
          <a:prstGeom prst="line">
            <a:avLst/>
          </a:prstGeom>
          <a:ln w="38100">
            <a:solidFill>
              <a:srgbClr val="787878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E3302C75-A1A0-4BBF-BFFE-D7C43E6FF155}"/>
              </a:ext>
            </a:extLst>
          </p:cNvPr>
          <p:cNvCxnSpPr>
            <a:cxnSpLocks/>
          </p:cNvCxnSpPr>
          <p:nvPr/>
        </p:nvCxnSpPr>
        <p:spPr>
          <a:xfrm flipH="1">
            <a:off x="8754174" y="1678875"/>
            <a:ext cx="2986541" cy="14463"/>
          </a:xfrm>
          <a:prstGeom prst="line">
            <a:avLst/>
          </a:prstGeom>
          <a:ln w="38100">
            <a:solidFill>
              <a:srgbClr val="34F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6134EF21-EC48-4C6B-AD69-4DA277C8B5E5}"/>
              </a:ext>
            </a:extLst>
          </p:cNvPr>
          <p:cNvCxnSpPr>
            <a:cxnSpLocks/>
          </p:cNvCxnSpPr>
          <p:nvPr/>
        </p:nvCxnSpPr>
        <p:spPr>
          <a:xfrm flipH="1" flipV="1">
            <a:off x="8764096" y="4791062"/>
            <a:ext cx="2800332" cy="1"/>
          </a:xfrm>
          <a:prstGeom prst="line">
            <a:avLst/>
          </a:prstGeom>
          <a:ln w="38100">
            <a:solidFill>
              <a:srgbClr val="7878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TextBox 277">
            <a:extLst>
              <a:ext uri="{FF2B5EF4-FFF2-40B4-BE49-F238E27FC236}">
                <a16:creationId xmlns:a16="http://schemas.microsoft.com/office/drawing/2014/main" id="{73E0DFC8-8AD1-4D12-925D-9D5E1BC278CB}"/>
              </a:ext>
            </a:extLst>
          </p:cNvPr>
          <p:cNvSpPr txBox="1"/>
          <p:nvPr/>
        </p:nvSpPr>
        <p:spPr>
          <a:xfrm>
            <a:off x="7052713" y="4325998"/>
            <a:ext cx="78988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buSzPct val="100000"/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Boosted Decision Tree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22974567-A255-44A0-89CA-3ACF0B4B9740}"/>
              </a:ext>
            </a:extLst>
          </p:cNvPr>
          <p:cNvSpPr txBox="1"/>
          <p:nvPr/>
        </p:nvSpPr>
        <p:spPr>
          <a:xfrm>
            <a:off x="4243893" y="4321825"/>
            <a:ext cx="92445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Neural Network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EE533D45-DF79-474C-BB5F-81AAAA1648E2}"/>
              </a:ext>
            </a:extLst>
          </p:cNvPr>
          <p:cNvSpPr txBox="1"/>
          <p:nvPr/>
        </p:nvSpPr>
        <p:spPr>
          <a:xfrm>
            <a:off x="4421223" y="2578500"/>
            <a:ext cx="142249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buSzPct val="100000"/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rPr>
              <a:t>Logistic Regression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10C8571F-8AC6-415B-ADDC-BAC277803919}"/>
              </a:ext>
            </a:extLst>
          </p:cNvPr>
          <p:cNvSpPr txBox="1"/>
          <p:nvPr/>
        </p:nvSpPr>
        <p:spPr>
          <a:xfrm>
            <a:off x="6077452" y="2533040"/>
            <a:ext cx="185661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rPr>
              <a:t>Principal Component Analysis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F257EC43-96CF-4E5E-95F2-0B54ECA883C8}"/>
              </a:ext>
            </a:extLst>
          </p:cNvPr>
          <p:cNvSpPr txBox="1"/>
          <p:nvPr/>
        </p:nvSpPr>
        <p:spPr>
          <a:xfrm>
            <a:off x="5239509" y="5057762"/>
            <a:ext cx="1671958" cy="24622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Models Overview </a:t>
            </a:r>
          </a:p>
        </p:txBody>
      </p:sp>
      <p:sp>
        <p:nvSpPr>
          <p:cNvPr id="283" name="Oval 282">
            <a:extLst>
              <a:ext uri="{FF2B5EF4-FFF2-40B4-BE49-F238E27FC236}">
                <a16:creationId xmlns:a16="http://schemas.microsoft.com/office/drawing/2014/main" id="{7A623CBF-D5E5-4A97-B212-B4F81372DBB3}"/>
              </a:ext>
            </a:extLst>
          </p:cNvPr>
          <p:cNvSpPr/>
          <p:nvPr/>
        </p:nvSpPr>
        <p:spPr bwMode="gray">
          <a:xfrm>
            <a:off x="5139103" y="2869990"/>
            <a:ext cx="1888877" cy="1826380"/>
          </a:xfrm>
          <a:prstGeom prst="ellipse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4F25413A-402E-4C09-9CD7-983760EE3692}"/>
              </a:ext>
            </a:extLst>
          </p:cNvPr>
          <p:cNvSpPr/>
          <p:nvPr/>
        </p:nvSpPr>
        <p:spPr>
          <a:xfrm>
            <a:off x="422068" y="4460381"/>
            <a:ext cx="1354923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rPr>
              <a:t>Neural Network</a:t>
            </a: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19D0D7C9-9593-4AD1-B01F-B275AEA83C2E}"/>
              </a:ext>
            </a:extLst>
          </p:cNvPr>
          <p:cNvSpPr/>
          <p:nvPr/>
        </p:nvSpPr>
        <p:spPr>
          <a:xfrm>
            <a:off x="8817261" y="4494325"/>
            <a:ext cx="1864293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rPr>
              <a:t>Boosted Decision Tree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CAADF44E-73A2-44E7-8EFB-1242A600C358}"/>
              </a:ext>
            </a:extLst>
          </p:cNvPr>
          <p:cNvSpPr txBox="1"/>
          <p:nvPr/>
        </p:nvSpPr>
        <p:spPr>
          <a:xfrm>
            <a:off x="8691565" y="1766969"/>
            <a:ext cx="3149117" cy="240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marR="508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The PCA was run with the 8 variables that were significant which gave better results. </a:t>
            </a:r>
          </a:p>
          <a:p>
            <a:pPr marL="180975" marR="508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The Eigenvalues were greater than 1 for the first 4 components and less than 1 for the last 4. </a:t>
            </a:r>
          </a:p>
          <a:p>
            <a:pPr marL="180975" marR="508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After logistic regression was run PC 5 had a .0607 p-value. It was decided to remove and run the regression again to optimize results. </a:t>
            </a:r>
          </a:p>
          <a:p>
            <a:pPr marL="180975" marR="508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The generalized R square for training was .5581 and for validation was .5686.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AICc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 was 5898.49 and BIC was 5960.77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61D3C9BC-B841-4E8C-B3E9-054F364CD4C1}"/>
              </a:ext>
            </a:extLst>
          </p:cNvPr>
          <p:cNvSpPr txBox="1"/>
          <p:nvPr/>
        </p:nvSpPr>
        <p:spPr>
          <a:xfrm>
            <a:off x="8691564" y="4851737"/>
            <a:ext cx="3149117" cy="1886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marR="508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The decision tree developed using the binary variable,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stable_cat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 and only the significant variables from Logistic Regression. </a:t>
            </a:r>
          </a:p>
          <a:p>
            <a:pPr marL="180975" marR="508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The generalized R squared for this tree is 0.964 (Training) and 0.8570 (Validation).</a:t>
            </a:r>
          </a:p>
          <a:p>
            <a:pPr marL="180975" marR="508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The AUC is 1 for the Training and 0.9838 for the Validation, further supporting the predictive power of this model. 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A2577F7B-A834-4229-B7D7-9029BCC0FF1A}"/>
              </a:ext>
            </a:extLst>
          </p:cNvPr>
          <p:cNvSpPr txBox="1"/>
          <p:nvPr/>
        </p:nvSpPr>
        <p:spPr>
          <a:xfrm>
            <a:off x="585630" y="1799031"/>
            <a:ext cx="3149117" cy="156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marR="508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Logistic regression was run using the target variable stable_</a:t>
            </a:r>
            <a:r>
              <a:rPr lang="en-US" sz="1050" dirty="0">
                <a:solidFill>
                  <a:srgbClr val="000000"/>
                </a:solidFill>
                <a:cs typeface="Open Sans"/>
              </a:rPr>
              <a:t>cat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 and </a:t>
            </a:r>
            <a:r>
              <a:rPr lang="en-US" sz="1050" dirty="0">
                <a:solidFill>
                  <a:srgbClr val="000000"/>
                </a:solidFill>
                <a:cs typeface="Open Sans"/>
              </a:rPr>
              <a:t>the 8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predictor variables found to be significant.</a:t>
            </a:r>
          </a:p>
          <a:p>
            <a:pPr marL="180975" marR="508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The Linear model resulted in a R square value of 0.5585 for the Training set and 0.5686 for the Validation set.  The f-test being &lt;0.001 indicates a significant model was developed. 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E1A6D67B-C53E-4261-97B6-8C7CE780C29F}"/>
              </a:ext>
            </a:extLst>
          </p:cNvPr>
          <p:cNvSpPr txBox="1"/>
          <p:nvPr/>
        </p:nvSpPr>
        <p:spPr>
          <a:xfrm>
            <a:off x="705412" y="4791062"/>
            <a:ext cx="3370874" cy="1692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marR="508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50" dirty="0">
                <a:solidFill>
                  <a:srgbClr val="000000"/>
                </a:solidFill>
                <a:cs typeface="Open Sans"/>
              </a:rPr>
              <a:t>N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eural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Open Sans"/>
              </a:rPr>
              <a:t> network model was developed using all of the available predictors. </a:t>
            </a:r>
          </a:p>
          <a:p>
            <a:pPr marL="180975" marR="508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50" dirty="0">
                <a:solidFill>
                  <a:srgbClr val="000000"/>
                </a:solidFill>
              </a:rPr>
              <a:t>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he default model has one hidden layer with three nodes using the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TanH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activation function. </a:t>
            </a:r>
          </a:p>
          <a:p>
            <a:pPr marL="180975" marR="508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the ROC curve plot, confusion matrix, and Left Curve all support this model with highest predicted probability for the response level. </a:t>
            </a:r>
          </a:p>
        </p:txBody>
      </p: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F2370359-43EA-4962-AF57-CD1BB6EA22CA}"/>
              </a:ext>
            </a:extLst>
          </p:cNvPr>
          <p:cNvGrpSpPr/>
          <p:nvPr/>
        </p:nvGrpSpPr>
        <p:grpSpPr>
          <a:xfrm>
            <a:off x="4324853" y="3481755"/>
            <a:ext cx="475218" cy="527799"/>
            <a:chOff x="9812338" y="2919413"/>
            <a:chExt cx="382588" cy="438150"/>
          </a:xfrm>
          <a:solidFill>
            <a:schemeClr val="tx1"/>
          </a:solidFill>
        </p:grpSpPr>
        <p:sp>
          <p:nvSpPr>
            <p:cNvPr id="297" name="Freeform 503">
              <a:extLst>
                <a:ext uri="{FF2B5EF4-FFF2-40B4-BE49-F238E27FC236}">
                  <a16:creationId xmlns:a16="http://schemas.microsoft.com/office/drawing/2014/main" id="{12547FE9-C056-4C71-9861-50F9DE9515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12338" y="2919413"/>
              <a:ext cx="382588" cy="438150"/>
            </a:xfrm>
            <a:custGeom>
              <a:avLst/>
              <a:gdLst>
                <a:gd name="T0" fmla="*/ 200 w 206"/>
                <a:gd name="T1" fmla="*/ 59 h 236"/>
                <a:gd name="T2" fmla="*/ 117 w 206"/>
                <a:gd name="T3" fmla="*/ 0 h 236"/>
                <a:gd name="T4" fmla="*/ 113 w 206"/>
                <a:gd name="T5" fmla="*/ 0 h 236"/>
                <a:gd name="T6" fmla="*/ 22 w 206"/>
                <a:gd name="T7" fmla="*/ 71 h 236"/>
                <a:gd name="T8" fmla="*/ 8 w 206"/>
                <a:gd name="T9" fmla="*/ 111 h 236"/>
                <a:gd name="T10" fmla="*/ 3 w 206"/>
                <a:gd name="T11" fmla="*/ 127 h 236"/>
                <a:gd name="T12" fmla="*/ 17 w 206"/>
                <a:gd name="T13" fmla="*/ 134 h 236"/>
                <a:gd name="T14" fmla="*/ 17 w 206"/>
                <a:gd name="T15" fmla="*/ 137 h 236"/>
                <a:gd name="T16" fmla="*/ 16 w 206"/>
                <a:gd name="T17" fmla="*/ 143 h 236"/>
                <a:gd name="T18" fmla="*/ 20 w 206"/>
                <a:gd name="T19" fmla="*/ 151 h 236"/>
                <a:gd name="T20" fmla="*/ 23 w 206"/>
                <a:gd name="T21" fmla="*/ 163 h 236"/>
                <a:gd name="T22" fmla="*/ 23 w 206"/>
                <a:gd name="T23" fmla="*/ 171 h 236"/>
                <a:gd name="T24" fmla="*/ 51 w 206"/>
                <a:gd name="T25" fmla="*/ 192 h 236"/>
                <a:gd name="T26" fmla="*/ 52 w 206"/>
                <a:gd name="T27" fmla="*/ 192 h 236"/>
                <a:gd name="T28" fmla="*/ 60 w 206"/>
                <a:gd name="T29" fmla="*/ 191 h 236"/>
                <a:gd name="T30" fmla="*/ 65 w 206"/>
                <a:gd name="T31" fmla="*/ 193 h 236"/>
                <a:gd name="T32" fmla="*/ 69 w 206"/>
                <a:gd name="T33" fmla="*/ 198 h 236"/>
                <a:gd name="T34" fmla="*/ 75 w 206"/>
                <a:gd name="T35" fmla="*/ 216 h 236"/>
                <a:gd name="T36" fmla="*/ 77 w 206"/>
                <a:gd name="T37" fmla="*/ 232 h 236"/>
                <a:gd name="T38" fmla="*/ 78 w 206"/>
                <a:gd name="T39" fmla="*/ 233 h 236"/>
                <a:gd name="T40" fmla="*/ 82 w 206"/>
                <a:gd name="T41" fmla="*/ 236 h 236"/>
                <a:gd name="T42" fmla="*/ 84 w 206"/>
                <a:gd name="T43" fmla="*/ 236 h 236"/>
                <a:gd name="T44" fmla="*/ 165 w 206"/>
                <a:gd name="T45" fmla="*/ 212 h 236"/>
                <a:gd name="T46" fmla="*/ 168 w 206"/>
                <a:gd name="T47" fmla="*/ 206 h 236"/>
                <a:gd name="T48" fmla="*/ 180 w 206"/>
                <a:gd name="T49" fmla="*/ 143 h 236"/>
                <a:gd name="T50" fmla="*/ 189 w 206"/>
                <a:gd name="T51" fmla="*/ 128 h 236"/>
                <a:gd name="T52" fmla="*/ 200 w 206"/>
                <a:gd name="T53" fmla="*/ 59 h 236"/>
                <a:gd name="T54" fmla="*/ 181 w 206"/>
                <a:gd name="T55" fmla="*/ 123 h 236"/>
                <a:gd name="T56" fmla="*/ 172 w 206"/>
                <a:gd name="T57" fmla="*/ 138 h 236"/>
                <a:gd name="T58" fmla="*/ 158 w 206"/>
                <a:gd name="T59" fmla="*/ 204 h 236"/>
                <a:gd name="T60" fmla="*/ 86 w 206"/>
                <a:gd name="T61" fmla="*/ 225 h 236"/>
                <a:gd name="T62" fmla="*/ 85 w 206"/>
                <a:gd name="T63" fmla="*/ 216 h 236"/>
                <a:gd name="T64" fmla="*/ 76 w 206"/>
                <a:gd name="T65" fmla="*/ 191 h 236"/>
                <a:gd name="T66" fmla="*/ 73 w 206"/>
                <a:gd name="T67" fmla="*/ 187 h 236"/>
                <a:gd name="T68" fmla="*/ 60 w 206"/>
                <a:gd name="T69" fmla="*/ 181 h 236"/>
                <a:gd name="T70" fmla="*/ 51 w 206"/>
                <a:gd name="T71" fmla="*/ 182 h 236"/>
                <a:gd name="T72" fmla="*/ 50 w 206"/>
                <a:gd name="T73" fmla="*/ 183 h 236"/>
                <a:gd name="T74" fmla="*/ 33 w 206"/>
                <a:gd name="T75" fmla="*/ 171 h 236"/>
                <a:gd name="T76" fmla="*/ 29 w 206"/>
                <a:gd name="T77" fmla="*/ 156 h 236"/>
                <a:gd name="T78" fmla="*/ 30 w 206"/>
                <a:gd name="T79" fmla="*/ 153 h 236"/>
                <a:gd name="T80" fmla="*/ 30 w 206"/>
                <a:gd name="T81" fmla="*/ 152 h 236"/>
                <a:gd name="T82" fmla="*/ 31 w 206"/>
                <a:gd name="T83" fmla="*/ 148 h 236"/>
                <a:gd name="T84" fmla="*/ 28 w 206"/>
                <a:gd name="T85" fmla="*/ 145 h 236"/>
                <a:gd name="T86" fmla="*/ 25 w 206"/>
                <a:gd name="T87" fmla="*/ 143 h 236"/>
                <a:gd name="T88" fmla="*/ 26 w 206"/>
                <a:gd name="T89" fmla="*/ 140 h 236"/>
                <a:gd name="T90" fmla="*/ 28 w 206"/>
                <a:gd name="T91" fmla="*/ 131 h 236"/>
                <a:gd name="T92" fmla="*/ 24 w 206"/>
                <a:gd name="T93" fmla="*/ 125 h 236"/>
                <a:gd name="T94" fmla="*/ 18 w 206"/>
                <a:gd name="T95" fmla="*/ 125 h 236"/>
                <a:gd name="T96" fmla="*/ 12 w 206"/>
                <a:gd name="T97" fmla="*/ 124 h 236"/>
                <a:gd name="T98" fmla="*/ 15 w 206"/>
                <a:gd name="T99" fmla="*/ 118 h 236"/>
                <a:gd name="T100" fmla="*/ 32 w 206"/>
                <a:gd name="T101" fmla="*/ 72 h 236"/>
                <a:gd name="T102" fmla="*/ 113 w 206"/>
                <a:gd name="T103" fmla="*/ 10 h 236"/>
                <a:gd name="T104" fmla="*/ 117 w 206"/>
                <a:gd name="T105" fmla="*/ 10 h 236"/>
                <a:gd name="T106" fmla="*/ 191 w 206"/>
                <a:gd name="T107" fmla="*/ 60 h 236"/>
                <a:gd name="T108" fmla="*/ 181 w 206"/>
                <a:gd name="T109" fmla="*/ 123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6" h="236">
                  <a:moveTo>
                    <a:pt x="200" y="59"/>
                  </a:moveTo>
                  <a:cubicBezTo>
                    <a:pt x="193" y="11"/>
                    <a:pt x="128" y="0"/>
                    <a:pt x="117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34" y="0"/>
                    <a:pt x="24" y="54"/>
                    <a:pt x="22" y="71"/>
                  </a:cubicBezTo>
                  <a:cubicBezTo>
                    <a:pt x="21" y="82"/>
                    <a:pt x="16" y="103"/>
                    <a:pt x="8" y="111"/>
                  </a:cubicBezTo>
                  <a:cubicBezTo>
                    <a:pt x="6" y="114"/>
                    <a:pt x="0" y="120"/>
                    <a:pt x="3" y="127"/>
                  </a:cubicBezTo>
                  <a:cubicBezTo>
                    <a:pt x="5" y="134"/>
                    <a:pt x="13" y="134"/>
                    <a:pt x="17" y="134"/>
                  </a:cubicBezTo>
                  <a:cubicBezTo>
                    <a:pt x="17" y="136"/>
                    <a:pt x="17" y="137"/>
                    <a:pt x="17" y="137"/>
                  </a:cubicBezTo>
                  <a:cubicBezTo>
                    <a:pt x="16" y="139"/>
                    <a:pt x="16" y="141"/>
                    <a:pt x="16" y="143"/>
                  </a:cubicBezTo>
                  <a:cubicBezTo>
                    <a:pt x="16" y="147"/>
                    <a:pt x="17" y="149"/>
                    <a:pt x="20" y="151"/>
                  </a:cubicBezTo>
                  <a:cubicBezTo>
                    <a:pt x="18" y="156"/>
                    <a:pt x="19" y="160"/>
                    <a:pt x="23" y="163"/>
                  </a:cubicBezTo>
                  <a:cubicBezTo>
                    <a:pt x="23" y="164"/>
                    <a:pt x="23" y="165"/>
                    <a:pt x="23" y="171"/>
                  </a:cubicBezTo>
                  <a:cubicBezTo>
                    <a:pt x="23" y="187"/>
                    <a:pt x="39" y="194"/>
                    <a:pt x="51" y="192"/>
                  </a:cubicBezTo>
                  <a:cubicBezTo>
                    <a:pt x="52" y="192"/>
                    <a:pt x="52" y="192"/>
                    <a:pt x="52" y="192"/>
                  </a:cubicBezTo>
                  <a:cubicBezTo>
                    <a:pt x="55" y="192"/>
                    <a:pt x="58" y="191"/>
                    <a:pt x="60" y="191"/>
                  </a:cubicBezTo>
                  <a:cubicBezTo>
                    <a:pt x="63" y="191"/>
                    <a:pt x="64" y="192"/>
                    <a:pt x="65" y="193"/>
                  </a:cubicBezTo>
                  <a:cubicBezTo>
                    <a:pt x="66" y="195"/>
                    <a:pt x="68" y="196"/>
                    <a:pt x="69" y="198"/>
                  </a:cubicBezTo>
                  <a:cubicBezTo>
                    <a:pt x="73" y="202"/>
                    <a:pt x="75" y="205"/>
                    <a:pt x="75" y="216"/>
                  </a:cubicBezTo>
                  <a:cubicBezTo>
                    <a:pt x="75" y="226"/>
                    <a:pt x="77" y="230"/>
                    <a:pt x="77" y="232"/>
                  </a:cubicBezTo>
                  <a:cubicBezTo>
                    <a:pt x="78" y="233"/>
                    <a:pt x="78" y="233"/>
                    <a:pt x="78" y="233"/>
                  </a:cubicBezTo>
                  <a:cubicBezTo>
                    <a:pt x="78" y="235"/>
                    <a:pt x="80" y="236"/>
                    <a:pt x="82" y="236"/>
                  </a:cubicBezTo>
                  <a:cubicBezTo>
                    <a:pt x="83" y="236"/>
                    <a:pt x="83" y="236"/>
                    <a:pt x="84" y="236"/>
                  </a:cubicBezTo>
                  <a:cubicBezTo>
                    <a:pt x="165" y="212"/>
                    <a:pt x="165" y="212"/>
                    <a:pt x="165" y="212"/>
                  </a:cubicBezTo>
                  <a:cubicBezTo>
                    <a:pt x="167" y="211"/>
                    <a:pt x="169" y="209"/>
                    <a:pt x="168" y="206"/>
                  </a:cubicBezTo>
                  <a:cubicBezTo>
                    <a:pt x="166" y="191"/>
                    <a:pt x="168" y="164"/>
                    <a:pt x="180" y="143"/>
                  </a:cubicBezTo>
                  <a:cubicBezTo>
                    <a:pt x="184" y="137"/>
                    <a:pt x="186" y="132"/>
                    <a:pt x="189" y="128"/>
                  </a:cubicBezTo>
                  <a:cubicBezTo>
                    <a:pt x="203" y="103"/>
                    <a:pt x="206" y="99"/>
                    <a:pt x="200" y="59"/>
                  </a:cubicBezTo>
                  <a:close/>
                  <a:moveTo>
                    <a:pt x="181" y="123"/>
                  </a:moveTo>
                  <a:cubicBezTo>
                    <a:pt x="178" y="127"/>
                    <a:pt x="175" y="132"/>
                    <a:pt x="172" y="138"/>
                  </a:cubicBezTo>
                  <a:cubicBezTo>
                    <a:pt x="160" y="160"/>
                    <a:pt x="157" y="186"/>
                    <a:pt x="158" y="204"/>
                  </a:cubicBezTo>
                  <a:cubicBezTo>
                    <a:pt x="86" y="225"/>
                    <a:pt x="86" y="225"/>
                    <a:pt x="86" y="225"/>
                  </a:cubicBezTo>
                  <a:cubicBezTo>
                    <a:pt x="85" y="223"/>
                    <a:pt x="85" y="220"/>
                    <a:pt x="85" y="216"/>
                  </a:cubicBezTo>
                  <a:cubicBezTo>
                    <a:pt x="85" y="202"/>
                    <a:pt x="81" y="197"/>
                    <a:pt x="76" y="191"/>
                  </a:cubicBezTo>
                  <a:cubicBezTo>
                    <a:pt x="75" y="190"/>
                    <a:pt x="74" y="189"/>
                    <a:pt x="73" y="187"/>
                  </a:cubicBezTo>
                  <a:cubicBezTo>
                    <a:pt x="69" y="182"/>
                    <a:pt x="64" y="181"/>
                    <a:pt x="60" y="181"/>
                  </a:cubicBezTo>
                  <a:cubicBezTo>
                    <a:pt x="57" y="181"/>
                    <a:pt x="54" y="182"/>
                    <a:pt x="51" y="182"/>
                  </a:cubicBezTo>
                  <a:cubicBezTo>
                    <a:pt x="50" y="183"/>
                    <a:pt x="50" y="183"/>
                    <a:pt x="50" y="183"/>
                  </a:cubicBezTo>
                  <a:cubicBezTo>
                    <a:pt x="42" y="184"/>
                    <a:pt x="33" y="180"/>
                    <a:pt x="33" y="171"/>
                  </a:cubicBezTo>
                  <a:cubicBezTo>
                    <a:pt x="33" y="161"/>
                    <a:pt x="32" y="159"/>
                    <a:pt x="29" y="156"/>
                  </a:cubicBezTo>
                  <a:cubicBezTo>
                    <a:pt x="29" y="155"/>
                    <a:pt x="28" y="155"/>
                    <a:pt x="30" y="153"/>
                  </a:cubicBezTo>
                  <a:cubicBezTo>
                    <a:pt x="30" y="153"/>
                    <a:pt x="30" y="152"/>
                    <a:pt x="30" y="152"/>
                  </a:cubicBezTo>
                  <a:cubicBezTo>
                    <a:pt x="31" y="151"/>
                    <a:pt x="31" y="149"/>
                    <a:pt x="31" y="148"/>
                  </a:cubicBezTo>
                  <a:cubicBezTo>
                    <a:pt x="30" y="146"/>
                    <a:pt x="29" y="145"/>
                    <a:pt x="28" y="145"/>
                  </a:cubicBezTo>
                  <a:cubicBezTo>
                    <a:pt x="25" y="144"/>
                    <a:pt x="25" y="144"/>
                    <a:pt x="25" y="143"/>
                  </a:cubicBezTo>
                  <a:cubicBezTo>
                    <a:pt x="25" y="142"/>
                    <a:pt x="26" y="141"/>
                    <a:pt x="26" y="140"/>
                  </a:cubicBezTo>
                  <a:cubicBezTo>
                    <a:pt x="27" y="138"/>
                    <a:pt x="27" y="136"/>
                    <a:pt x="28" y="131"/>
                  </a:cubicBezTo>
                  <a:cubicBezTo>
                    <a:pt x="28" y="128"/>
                    <a:pt x="26" y="126"/>
                    <a:pt x="24" y="125"/>
                  </a:cubicBezTo>
                  <a:cubicBezTo>
                    <a:pt x="22" y="125"/>
                    <a:pt x="20" y="125"/>
                    <a:pt x="18" y="125"/>
                  </a:cubicBezTo>
                  <a:cubicBezTo>
                    <a:pt x="15" y="125"/>
                    <a:pt x="12" y="125"/>
                    <a:pt x="12" y="124"/>
                  </a:cubicBezTo>
                  <a:cubicBezTo>
                    <a:pt x="11" y="123"/>
                    <a:pt x="12" y="121"/>
                    <a:pt x="15" y="118"/>
                  </a:cubicBezTo>
                  <a:cubicBezTo>
                    <a:pt x="28" y="105"/>
                    <a:pt x="32" y="72"/>
                    <a:pt x="32" y="72"/>
                  </a:cubicBezTo>
                  <a:cubicBezTo>
                    <a:pt x="37" y="14"/>
                    <a:pt x="95" y="10"/>
                    <a:pt x="113" y="1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25" y="10"/>
                    <a:pt x="185" y="19"/>
                    <a:pt x="191" y="60"/>
                  </a:cubicBezTo>
                  <a:cubicBezTo>
                    <a:pt x="196" y="97"/>
                    <a:pt x="194" y="100"/>
                    <a:pt x="181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en-US" sz="1588" dirty="0"/>
            </a:p>
          </p:txBody>
        </p:sp>
        <p:sp>
          <p:nvSpPr>
            <p:cNvPr id="298" name="Freeform 504">
              <a:extLst>
                <a:ext uri="{FF2B5EF4-FFF2-40B4-BE49-F238E27FC236}">
                  <a16:creationId xmlns:a16="http://schemas.microsoft.com/office/drawing/2014/main" id="{8AF40168-616C-4C1A-8A28-B784739DFB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85375" y="3032125"/>
              <a:ext cx="84138" cy="82550"/>
            </a:xfrm>
            <a:custGeom>
              <a:avLst/>
              <a:gdLst>
                <a:gd name="T0" fmla="*/ 22 w 45"/>
                <a:gd name="T1" fmla="*/ 0 h 44"/>
                <a:gd name="T2" fmla="*/ 0 w 45"/>
                <a:gd name="T3" fmla="*/ 22 h 44"/>
                <a:gd name="T4" fmla="*/ 22 w 45"/>
                <a:gd name="T5" fmla="*/ 44 h 44"/>
                <a:gd name="T6" fmla="*/ 45 w 45"/>
                <a:gd name="T7" fmla="*/ 22 h 44"/>
                <a:gd name="T8" fmla="*/ 22 w 45"/>
                <a:gd name="T9" fmla="*/ 0 h 44"/>
                <a:gd name="T10" fmla="*/ 22 w 45"/>
                <a:gd name="T11" fmla="*/ 35 h 44"/>
                <a:gd name="T12" fmla="*/ 10 w 45"/>
                <a:gd name="T13" fmla="*/ 22 h 44"/>
                <a:gd name="T14" fmla="*/ 22 w 45"/>
                <a:gd name="T15" fmla="*/ 10 h 44"/>
                <a:gd name="T16" fmla="*/ 35 w 45"/>
                <a:gd name="T17" fmla="*/ 22 h 44"/>
                <a:gd name="T18" fmla="*/ 22 w 45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5"/>
                    <a:pt x="10" y="44"/>
                    <a:pt x="22" y="44"/>
                  </a:cubicBezTo>
                  <a:cubicBezTo>
                    <a:pt x="35" y="44"/>
                    <a:pt x="45" y="35"/>
                    <a:pt x="45" y="22"/>
                  </a:cubicBezTo>
                  <a:cubicBezTo>
                    <a:pt x="45" y="10"/>
                    <a:pt x="35" y="0"/>
                    <a:pt x="22" y="0"/>
                  </a:cubicBezTo>
                  <a:close/>
                  <a:moveTo>
                    <a:pt x="22" y="35"/>
                  </a:moveTo>
                  <a:cubicBezTo>
                    <a:pt x="16" y="35"/>
                    <a:pt x="10" y="29"/>
                    <a:pt x="10" y="22"/>
                  </a:cubicBezTo>
                  <a:cubicBezTo>
                    <a:pt x="10" y="15"/>
                    <a:pt x="16" y="10"/>
                    <a:pt x="22" y="10"/>
                  </a:cubicBezTo>
                  <a:cubicBezTo>
                    <a:pt x="29" y="10"/>
                    <a:pt x="35" y="15"/>
                    <a:pt x="35" y="22"/>
                  </a:cubicBezTo>
                  <a:cubicBezTo>
                    <a:pt x="35" y="29"/>
                    <a:pt x="29" y="35"/>
                    <a:pt x="2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en-US" sz="1588" dirty="0"/>
            </a:p>
          </p:txBody>
        </p:sp>
        <p:sp>
          <p:nvSpPr>
            <p:cNvPr id="299" name="Freeform 505">
              <a:extLst>
                <a:ext uri="{FF2B5EF4-FFF2-40B4-BE49-F238E27FC236}">
                  <a16:creationId xmlns:a16="http://schemas.microsoft.com/office/drawing/2014/main" id="{AAE8447F-615F-4619-99E6-77368DB722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31400" y="2978150"/>
              <a:ext cx="192088" cy="192088"/>
            </a:xfrm>
            <a:custGeom>
              <a:avLst/>
              <a:gdLst>
                <a:gd name="T0" fmla="*/ 89 w 103"/>
                <a:gd name="T1" fmla="*/ 39 h 103"/>
                <a:gd name="T2" fmla="*/ 93 w 103"/>
                <a:gd name="T3" fmla="*/ 26 h 103"/>
                <a:gd name="T4" fmla="*/ 83 w 103"/>
                <a:gd name="T5" fmla="*/ 10 h 103"/>
                <a:gd name="T6" fmla="*/ 69 w 103"/>
                <a:gd name="T7" fmla="*/ 16 h 103"/>
                <a:gd name="T8" fmla="*/ 63 w 103"/>
                <a:gd name="T9" fmla="*/ 4 h 103"/>
                <a:gd name="T10" fmla="*/ 44 w 103"/>
                <a:gd name="T11" fmla="*/ 0 h 103"/>
                <a:gd name="T12" fmla="*/ 39 w 103"/>
                <a:gd name="T13" fmla="*/ 14 h 103"/>
                <a:gd name="T14" fmla="*/ 26 w 103"/>
                <a:gd name="T15" fmla="*/ 10 h 103"/>
                <a:gd name="T16" fmla="*/ 15 w 103"/>
                <a:gd name="T17" fmla="*/ 15 h 103"/>
                <a:gd name="T18" fmla="*/ 10 w 103"/>
                <a:gd name="T19" fmla="*/ 20 h 103"/>
                <a:gd name="T20" fmla="*/ 16 w 103"/>
                <a:gd name="T21" fmla="*/ 34 h 103"/>
                <a:gd name="T22" fmla="*/ 5 w 103"/>
                <a:gd name="T23" fmla="*/ 40 h 103"/>
                <a:gd name="T24" fmla="*/ 0 w 103"/>
                <a:gd name="T25" fmla="*/ 51 h 103"/>
                <a:gd name="T26" fmla="*/ 0 w 103"/>
                <a:gd name="T27" fmla="*/ 58 h 103"/>
                <a:gd name="T28" fmla="*/ 14 w 103"/>
                <a:gd name="T29" fmla="*/ 64 h 103"/>
                <a:gd name="T30" fmla="*/ 10 w 103"/>
                <a:gd name="T31" fmla="*/ 77 h 103"/>
                <a:gd name="T32" fmla="*/ 15 w 103"/>
                <a:gd name="T33" fmla="*/ 87 h 103"/>
                <a:gd name="T34" fmla="*/ 20 w 103"/>
                <a:gd name="T35" fmla="*/ 93 h 103"/>
                <a:gd name="T36" fmla="*/ 34 w 103"/>
                <a:gd name="T37" fmla="*/ 87 h 103"/>
                <a:gd name="T38" fmla="*/ 40 w 103"/>
                <a:gd name="T39" fmla="*/ 98 h 103"/>
                <a:gd name="T40" fmla="*/ 51 w 103"/>
                <a:gd name="T41" fmla="*/ 103 h 103"/>
                <a:gd name="T42" fmla="*/ 63 w 103"/>
                <a:gd name="T43" fmla="*/ 98 h 103"/>
                <a:gd name="T44" fmla="*/ 69 w 103"/>
                <a:gd name="T45" fmla="*/ 87 h 103"/>
                <a:gd name="T46" fmla="*/ 83 w 103"/>
                <a:gd name="T47" fmla="*/ 92 h 103"/>
                <a:gd name="T48" fmla="*/ 93 w 103"/>
                <a:gd name="T49" fmla="*/ 77 h 103"/>
                <a:gd name="T50" fmla="*/ 89 w 103"/>
                <a:gd name="T51" fmla="*/ 64 h 103"/>
                <a:gd name="T52" fmla="*/ 103 w 103"/>
                <a:gd name="T53" fmla="*/ 58 h 103"/>
                <a:gd name="T54" fmla="*/ 103 w 103"/>
                <a:gd name="T55" fmla="*/ 44 h 103"/>
                <a:gd name="T56" fmla="*/ 93 w 103"/>
                <a:gd name="T57" fmla="*/ 54 h 103"/>
                <a:gd name="T58" fmla="*/ 80 w 103"/>
                <a:gd name="T59" fmla="*/ 58 h 103"/>
                <a:gd name="T60" fmla="*/ 77 w 103"/>
                <a:gd name="T61" fmla="*/ 72 h 103"/>
                <a:gd name="T62" fmla="*/ 80 w 103"/>
                <a:gd name="T63" fmla="*/ 83 h 103"/>
                <a:gd name="T64" fmla="*/ 67 w 103"/>
                <a:gd name="T65" fmla="*/ 77 h 103"/>
                <a:gd name="T66" fmla="*/ 55 w 103"/>
                <a:gd name="T67" fmla="*/ 84 h 103"/>
                <a:gd name="T68" fmla="*/ 49 w 103"/>
                <a:gd name="T69" fmla="*/ 93 h 103"/>
                <a:gd name="T70" fmla="*/ 44 w 103"/>
                <a:gd name="T71" fmla="*/ 80 h 103"/>
                <a:gd name="T72" fmla="*/ 30 w 103"/>
                <a:gd name="T73" fmla="*/ 77 h 103"/>
                <a:gd name="T74" fmla="*/ 22 w 103"/>
                <a:gd name="T75" fmla="*/ 81 h 103"/>
                <a:gd name="T76" fmla="*/ 20 w 103"/>
                <a:gd name="T77" fmla="*/ 79 h 103"/>
                <a:gd name="T78" fmla="*/ 26 w 103"/>
                <a:gd name="T79" fmla="*/ 67 h 103"/>
                <a:gd name="T80" fmla="*/ 18 w 103"/>
                <a:gd name="T81" fmla="*/ 55 h 103"/>
                <a:gd name="T82" fmla="*/ 10 w 103"/>
                <a:gd name="T83" fmla="*/ 52 h 103"/>
                <a:gd name="T84" fmla="*/ 10 w 103"/>
                <a:gd name="T85" fmla="*/ 49 h 103"/>
                <a:gd name="T86" fmla="*/ 23 w 103"/>
                <a:gd name="T87" fmla="*/ 44 h 103"/>
                <a:gd name="T88" fmla="*/ 26 w 103"/>
                <a:gd name="T89" fmla="*/ 30 h 103"/>
                <a:gd name="T90" fmla="*/ 21 w 103"/>
                <a:gd name="T91" fmla="*/ 22 h 103"/>
                <a:gd name="T92" fmla="*/ 23 w 103"/>
                <a:gd name="T93" fmla="*/ 20 h 103"/>
                <a:gd name="T94" fmla="*/ 36 w 103"/>
                <a:gd name="T95" fmla="*/ 26 h 103"/>
                <a:gd name="T96" fmla="*/ 48 w 103"/>
                <a:gd name="T97" fmla="*/ 18 h 103"/>
                <a:gd name="T98" fmla="*/ 54 w 103"/>
                <a:gd name="T99" fmla="*/ 9 h 103"/>
                <a:gd name="T100" fmla="*/ 58 w 103"/>
                <a:gd name="T101" fmla="*/ 22 h 103"/>
                <a:gd name="T102" fmla="*/ 72 w 103"/>
                <a:gd name="T103" fmla="*/ 26 h 103"/>
                <a:gd name="T104" fmla="*/ 83 w 103"/>
                <a:gd name="T105" fmla="*/ 23 h 103"/>
                <a:gd name="T106" fmla="*/ 77 w 103"/>
                <a:gd name="T107" fmla="*/ 36 h 103"/>
                <a:gd name="T108" fmla="*/ 84 w 103"/>
                <a:gd name="T109" fmla="*/ 48 h 103"/>
                <a:gd name="T110" fmla="*/ 93 w 103"/>
                <a:gd name="T111" fmla="*/ 5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3" h="103">
                  <a:moveTo>
                    <a:pt x="98" y="40"/>
                  </a:moveTo>
                  <a:cubicBezTo>
                    <a:pt x="89" y="39"/>
                    <a:pt x="89" y="39"/>
                    <a:pt x="89" y="39"/>
                  </a:cubicBezTo>
                  <a:cubicBezTo>
                    <a:pt x="88" y="37"/>
                    <a:pt x="88" y="35"/>
                    <a:pt x="87" y="34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94" y="24"/>
                    <a:pt x="94" y="22"/>
                    <a:pt x="93" y="20"/>
                  </a:cubicBezTo>
                  <a:cubicBezTo>
                    <a:pt x="90" y="16"/>
                    <a:pt x="86" y="13"/>
                    <a:pt x="83" y="10"/>
                  </a:cubicBezTo>
                  <a:cubicBezTo>
                    <a:pt x="81" y="9"/>
                    <a:pt x="78" y="9"/>
                    <a:pt x="77" y="10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7" y="15"/>
                    <a:pt x="66" y="15"/>
                    <a:pt x="64" y="1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2"/>
                    <a:pt x="61" y="1"/>
                    <a:pt x="59" y="0"/>
                  </a:cubicBezTo>
                  <a:cubicBezTo>
                    <a:pt x="54" y="0"/>
                    <a:pt x="49" y="0"/>
                    <a:pt x="44" y="0"/>
                  </a:cubicBezTo>
                  <a:cubicBezTo>
                    <a:pt x="42" y="1"/>
                    <a:pt x="41" y="2"/>
                    <a:pt x="40" y="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7" y="15"/>
                    <a:pt x="36" y="15"/>
                    <a:pt x="34" y="1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9"/>
                    <a:pt x="22" y="9"/>
                    <a:pt x="20" y="10"/>
                  </a:cubicBezTo>
                  <a:cubicBezTo>
                    <a:pt x="19" y="11"/>
                    <a:pt x="17" y="13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3" y="17"/>
                    <a:pt x="12" y="19"/>
                    <a:pt x="10" y="20"/>
                  </a:cubicBezTo>
                  <a:cubicBezTo>
                    <a:pt x="9" y="22"/>
                    <a:pt x="9" y="24"/>
                    <a:pt x="10" y="2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5"/>
                    <a:pt x="15" y="37"/>
                    <a:pt x="14" y="39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1" y="42"/>
                    <a:pt x="0" y="44"/>
                  </a:cubicBezTo>
                  <a:cubicBezTo>
                    <a:pt x="0" y="46"/>
                    <a:pt x="0" y="48"/>
                    <a:pt x="0" y="5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4"/>
                    <a:pt x="0" y="56"/>
                    <a:pt x="0" y="58"/>
                  </a:cubicBezTo>
                  <a:cubicBezTo>
                    <a:pt x="1" y="61"/>
                    <a:pt x="2" y="62"/>
                    <a:pt x="5" y="6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5" y="66"/>
                    <a:pt x="15" y="67"/>
                    <a:pt x="16" y="69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9" y="78"/>
                    <a:pt x="9" y="81"/>
                    <a:pt x="10" y="82"/>
                  </a:cubicBezTo>
                  <a:cubicBezTo>
                    <a:pt x="12" y="84"/>
                    <a:pt x="13" y="86"/>
                    <a:pt x="15" y="87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7" y="90"/>
                    <a:pt x="19" y="91"/>
                    <a:pt x="20" y="93"/>
                  </a:cubicBezTo>
                  <a:cubicBezTo>
                    <a:pt x="22" y="94"/>
                    <a:pt x="25" y="94"/>
                    <a:pt x="26" y="92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6" y="87"/>
                    <a:pt x="37" y="88"/>
                    <a:pt x="39" y="89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1" y="100"/>
                    <a:pt x="42" y="102"/>
                    <a:pt x="44" y="102"/>
                  </a:cubicBezTo>
                  <a:cubicBezTo>
                    <a:pt x="47" y="103"/>
                    <a:pt x="49" y="103"/>
                    <a:pt x="51" y="103"/>
                  </a:cubicBezTo>
                  <a:cubicBezTo>
                    <a:pt x="54" y="103"/>
                    <a:pt x="56" y="103"/>
                    <a:pt x="59" y="102"/>
                  </a:cubicBezTo>
                  <a:cubicBezTo>
                    <a:pt x="61" y="102"/>
                    <a:pt x="62" y="100"/>
                    <a:pt x="63" y="98"/>
                  </a:cubicBezTo>
                  <a:cubicBezTo>
                    <a:pt x="64" y="89"/>
                    <a:pt x="64" y="89"/>
                    <a:pt x="64" y="89"/>
                  </a:cubicBezTo>
                  <a:cubicBezTo>
                    <a:pt x="66" y="88"/>
                    <a:pt x="67" y="87"/>
                    <a:pt x="69" y="87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8" y="94"/>
                    <a:pt x="81" y="94"/>
                    <a:pt x="83" y="92"/>
                  </a:cubicBezTo>
                  <a:cubicBezTo>
                    <a:pt x="86" y="90"/>
                    <a:pt x="90" y="86"/>
                    <a:pt x="93" y="82"/>
                  </a:cubicBezTo>
                  <a:cubicBezTo>
                    <a:pt x="94" y="81"/>
                    <a:pt x="94" y="78"/>
                    <a:pt x="93" y="77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8" y="67"/>
                    <a:pt x="88" y="66"/>
                    <a:pt x="89" y="64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101" y="62"/>
                    <a:pt x="102" y="61"/>
                    <a:pt x="103" y="58"/>
                  </a:cubicBezTo>
                  <a:cubicBezTo>
                    <a:pt x="103" y="56"/>
                    <a:pt x="103" y="54"/>
                    <a:pt x="103" y="51"/>
                  </a:cubicBezTo>
                  <a:cubicBezTo>
                    <a:pt x="103" y="49"/>
                    <a:pt x="103" y="47"/>
                    <a:pt x="103" y="44"/>
                  </a:cubicBezTo>
                  <a:cubicBezTo>
                    <a:pt x="102" y="42"/>
                    <a:pt x="101" y="40"/>
                    <a:pt x="98" y="40"/>
                  </a:cubicBezTo>
                  <a:close/>
                  <a:moveTo>
                    <a:pt x="93" y="54"/>
                  </a:moveTo>
                  <a:cubicBezTo>
                    <a:pt x="84" y="55"/>
                    <a:pt x="84" y="55"/>
                    <a:pt x="84" y="55"/>
                  </a:cubicBezTo>
                  <a:cubicBezTo>
                    <a:pt x="83" y="55"/>
                    <a:pt x="81" y="56"/>
                    <a:pt x="80" y="58"/>
                  </a:cubicBezTo>
                  <a:cubicBezTo>
                    <a:pt x="80" y="61"/>
                    <a:pt x="79" y="64"/>
                    <a:pt x="77" y="67"/>
                  </a:cubicBezTo>
                  <a:cubicBezTo>
                    <a:pt x="76" y="69"/>
                    <a:pt x="76" y="71"/>
                    <a:pt x="77" y="72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2" y="80"/>
                    <a:pt x="81" y="82"/>
                    <a:pt x="80" y="8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1" y="76"/>
                    <a:pt x="69" y="76"/>
                    <a:pt x="67" y="77"/>
                  </a:cubicBezTo>
                  <a:cubicBezTo>
                    <a:pt x="64" y="78"/>
                    <a:pt x="61" y="80"/>
                    <a:pt x="58" y="80"/>
                  </a:cubicBezTo>
                  <a:cubicBezTo>
                    <a:pt x="57" y="81"/>
                    <a:pt x="55" y="82"/>
                    <a:pt x="55" y="84"/>
                  </a:cubicBezTo>
                  <a:cubicBezTo>
                    <a:pt x="54" y="93"/>
                    <a:pt x="54" y="93"/>
                    <a:pt x="54" y="93"/>
                  </a:cubicBezTo>
                  <a:cubicBezTo>
                    <a:pt x="52" y="93"/>
                    <a:pt x="51" y="93"/>
                    <a:pt x="49" y="93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82"/>
                    <a:pt x="46" y="81"/>
                    <a:pt x="44" y="80"/>
                  </a:cubicBezTo>
                  <a:cubicBezTo>
                    <a:pt x="41" y="80"/>
                    <a:pt x="39" y="78"/>
                    <a:pt x="36" y="77"/>
                  </a:cubicBezTo>
                  <a:cubicBezTo>
                    <a:pt x="34" y="76"/>
                    <a:pt x="32" y="76"/>
                    <a:pt x="30" y="77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3" y="82"/>
                    <a:pt x="23" y="82"/>
                    <a:pt x="22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1" y="80"/>
                    <a:pt x="21" y="80"/>
                    <a:pt x="20" y="79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7" y="71"/>
                    <a:pt x="27" y="69"/>
                    <a:pt x="26" y="67"/>
                  </a:cubicBezTo>
                  <a:cubicBezTo>
                    <a:pt x="24" y="64"/>
                    <a:pt x="23" y="61"/>
                    <a:pt x="23" y="58"/>
                  </a:cubicBezTo>
                  <a:cubicBezTo>
                    <a:pt x="22" y="56"/>
                    <a:pt x="20" y="55"/>
                    <a:pt x="18" y="55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3"/>
                    <a:pt x="10" y="53"/>
                    <a:pt x="10" y="52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0"/>
                    <a:pt x="10" y="50"/>
                    <a:pt x="1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20" y="48"/>
                    <a:pt x="22" y="46"/>
                    <a:pt x="23" y="44"/>
                  </a:cubicBezTo>
                  <a:cubicBezTo>
                    <a:pt x="23" y="41"/>
                    <a:pt x="24" y="38"/>
                    <a:pt x="26" y="36"/>
                  </a:cubicBezTo>
                  <a:cubicBezTo>
                    <a:pt x="27" y="34"/>
                    <a:pt x="27" y="32"/>
                    <a:pt x="26" y="30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3"/>
                    <a:pt x="21" y="22"/>
                    <a:pt x="21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0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2" y="27"/>
                    <a:pt x="34" y="27"/>
                    <a:pt x="36" y="26"/>
                  </a:cubicBezTo>
                  <a:cubicBezTo>
                    <a:pt x="39" y="24"/>
                    <a:pt x="41" y="23"/>
                    <a:pt x="44" y="22"/>
                  </a:cubicBezTo>
                  <a:cubicBezTo>
                    <a:pt x="46" y="22"/>
                    <a:pt x="48" y="20"/>
                    <a:pt x="48" y="1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1" y="9"/>
                    <a:pt x="52" y="9"/>
                    <a:pt x="54" y="9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20"/>
                    <a:pt x="57" y="22"/>
                    <a:pt x="58" y="22"/>
                  </a:cubicBezTo>
                  <a:cubicBezTo>
                    <a:pt x="61" y="23"/>
                    <a:pt x="64" y="24"/>
                    <a:pt x="67" y="26"/>
                  </a:cubicBezTo>
                  <a:cubicBezTo>
                    <a:pt x="69" y="27"/>
                    <a:pt x="71" y="27"/>
                    <a:pt x="72" y="26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2" y="22"/>
                    <a:pt x="83" y="23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6" y="32"/>
                    <a:pt x="76" y="34"/>
                    <a:pt x="77" y="36"/>
                  </a:cubicBezTo>
                  <a:cubicBezTo>
                    <a:pt x="79" y="38"/>
                    <a:pt x="80" y="41"/>
                    <a:pt x="80" y="44"/>
                  </a:cubicBezTo>
                  <a:cubicBezTo>
                    <a:pt x="81" y="46"/>
                    <a:pt x="83" y="48"/>
                    <a:pt x="84" y="48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50"/>
                    <a:pt x="93" y="51"/>
                    <a:pt x="93" y="51"/>
                  </a:cubicBezTo>
                  <a:cubicBezTo>
                    <a:pt x="93" y="52"/>
                    <a:pt x="93" y="53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en-US" sz="1588" dirty="0"/>
            </a:p>
          </p:txBody>
        </p:sp>
      </p:grpSp>
      <p:sp>
        <p:nvSpPr>
          <p:cNvPr id="300" name="Freeform 371">
            <a:extLst>
              <a:ext uri="{FF2B5EF4-FFF2-40B4-BE49-F238E27FC236}">
                <a16:creationId xmlns:a16="http://schemas.microsoft.com/office/drawing/2014/main" id="{87B859C9-CD05-49D2-9D7B-54285EF2CEB2}"/>
              </a:ext>
            </a:extLst>
          </p:cNvPr>
          <p:cNvSpPr>
            <a:spLocks noEditPoints="1"/>
          </p:cNvSpPr>
          <p:nvPr/>
        </p:nvSpPr>
        <p:spPr bwMode="auto">
          <a:xfrm>
            <a:off x="7301900" y="3626205"/>
            <a:ext cx="494460" cy="500063"/>
          </a:xfrm>
          <a:custGeom>
            <a:avLst/>
            <a:gdLst>
              <a:gd name="T0" fmla="*/ 207 w 237"/>
              <a:gd name="T1" fmla="*/ 180 h 239"/>
              <a:gd name="T2" fmla="*/ 191 w 237"/>
              <a:gd name="T3" fmla="*/ 185 h 239"/>
              <a:gd name="T4" fmla="*/ 121 w 237"/>
              <a:gd name="T5" fmla="*/ 106 h 239"/>
              <a:gd name="T6" fmla="*/ 121 w 237"/>
              <a:gd name="T7" fmla="*/ 59 h 239"/>
              <a:gd name="T8" fmla="*/ 146 w 237"/>
              <a:gd name="T9" fmla="*/ 29 h 239"/>
              <a:gd name="T10" fmla="*/ 116 w 237"/>
              <a:gd name="T11" fmla="*/ 0 h 239"/>
              <a:gd name="T12" fmla="*/ 87 w 237"/>
              <a:gd name="T13" fmla="*/ 29 h 239"/>
              <a:gd name="T14" fmla="*/ 111 w 237"/>
              <a:gd name="T15" fmla="*/ 59 h 239"/>
              <a:gd name="T16" fmla="*/ 111 w 237"/>
              <a:gd name="T17" fmla="*/ 106 h 239"/>
              <a:gd name="T18" fmla="*/ 45 w 237"/>
              <a:gd name="T19" fmla="*/ 184 h 239"/>
              <a:gd name="T20" fmla="*/ 30 w 237"/>
              <a:gd name="T21" fmla="*/ 180 h 239"/>
              <a:gd name="T22" fmla="*/ 0 w 237"/>
              <a:gd name="T23" fmla="*/ 210 h 239"/>
              <a:gd name="T24" fmla="*/ 30 w 237"/>
              <a:gd name="T25" fmla="*/ 239 h 239"/>
              <a:gd name="T26" fmla="*/ 59 w 237"/>
              <a:gd name="T27" fmla="*/ 210 h 239"/>
              <a:gd name="T28" fmla="*/ 52 w 237"/>
              <a:gd name="T29" fmla="*/ 191 h 239"/>
              <a:gd name="T30" fmla="*/ 111 w 237"/>
              <a:gd name="T31" fmla="*/ 121 h 239"/>
              <a:gd name="T32" fmla="*/ 111 w 237"/>
              <a:gd name="T33" fmla="*/ 181 h 239"/>
              <a:gd name="T34" fmla="*/ 87 w 237"/>
              <a:gd name="T35" fmla="*/ 210 h 239"/>
              <a:gd name="T36" fmla="*/ 116 w 237"/>
              <a:gd name="T37" fmla="*/ 239 h 239"/>
              <a:gd name="T38" fmla="*/ 146 w 237"/>
              <a:gd name="T39" fmla="*/ 210 h 239"/>
              <a:gd name="T40" fmla="*/ 121 w 237"/>
              <a:gd name="T41" fmla="*/ 181 h 239"/>
              <a:gd name="T42" fmla="*/ 121 w 237"/>
              <a:gd name="T43" fmla="*/ 121 h 239"/>
              <a:gd name="T44" fmla="*/ 184 w 237"/>
              <a:gd name="T45" fmla="*/ 191 h 239"/>
              <a:gd name="T46" fmla="*/ 177 w 237"/>
              <a:gd name="T47" fmla="*/ 210 h 239"/>
              <a:gd name="T48" fmla="*/ 207 w 237"/>
              <a:gd name="T49" fmla="*/ 239 h 239"/>
              <a:gd name="T50" fmla="*/ 237 w 237"/>
              <a:gd name="T51" fmla="*/ 210 h 239"/>
              <a:gd name="T52" fmla="*/ 207 w 237"/>
              <a:gd name="T53" fmla="*/ 180 h 239"/>
              <a:gd name="T54" fmla="*/ 30 w 237"/>
              <a:gd name="T55" fmla="*/ 229 h 239"/>
              <a:gd name="T56" fmla="*/ 10 w 237"/>
              <a:gd name="T57" fmla="*/ 210 h 239"/>
              <a:gd name="T58" fmla="*/ 30 w 237"/>
              <a:gd name="T59" fmla="*/ 190 h 239"/>
              <a:gd name="T60" fmla="*/ 50 w 237"/>
              <a:gd name="T61" fmla="*/ 210 h 239"/>
              <a:gd name="T62" fmla="*/ 30 w 237"/>
              <a:gd name="T63" fmla="*/ 229 h 239"/>
              <a:gd name="T64" fmla="*/ 136 w 237"/>
              <a:gd name="T65" fmla="*/ 210 h 239"/>
              <a:gd name="T66" fmla="*/ 116 w 237"/>
              <a:gd name="T67" fmla="*/ 229 h 239"/>
              <a:gd name="T68" fmla="*/ 97 w 237"/>
              <a:gd name="T69" fmla="*/ 210 h 239"/>
              <a:gd name="T70" fmla="*/ 116 w 237"/>
              <a:gd name="T71" fmla="*/ 190 h 239"/>
              <a:gd name="T72" fmla="*/ 136 w 237"/>
              <a:gd name="T73" fmla="*/ 210 h 239"/>
              <a:gd name="T74" fmla="*/ 116 w 237"/>
              <a:gd name="T75" fmla="*/ 49 h 239"/>
              <a:gd name="T76" fmla="*/ 97 w 237"/>
              <a:gd name="T77" fmla="*/ 29 h 239"/>
              <a:gd name="T78" fmla="*/ 116 w 237"/>
              <a:gd name="T79" fmla="*/ 10 h 239"/>
              <a:gd name="T80" fmla="*/ 136 w 237"/>
              <a:gd name="T81" fmla="*/ 29 h 239"/>
              <a:gd name="T82" fmla="*/ 116 w 237"/>
              <a:gd name="T83" fmla="*/ 49 h 239"/>
              <a:gd name="T84" fmla="*/ 207 w 237"/>
              <a:gd name="T85" fmla="*/ 229 h 239"/>
              <a:gd name="T86" fmla="*/ 187 w 237"/>
              <a:gd name="T87" fmla="*/ 210 h 239"/>
              <a:gd name="T88" fmla="*/ 207 w 237"/>
              <a:gd name="T89" fmla="*/ 190 h 239"/>
              <a:gd name="T90" fmla="*/ 227 w 237"/>
              <a:gd name="T91" fmla="*/ 210 h 239"/>
              <a:gd name="T92" fmla="*/ 207 w 237"/>
              <a:gd name="T93" fmla="*/ 229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37" h="239">
                <a:moveTo>
                  <a:pt x="207" y="180"/>
                </a:moveTo>
                <a:cubicBezTo>
                  <a:pt x="201" y="180"/>
                  <a:pt x="196" y="182"/>
                  <a:pt x="191" y="185"/>
                </a:cubicBezTo>
                <a:cubicBezTo>
                  <a:pt x="121" y="106"/>
                  <a:pt x="121" y="106"/>
                  <a:pt x="121" y="106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35" y="56"/>
                  <a:pt x="146" y="44"/>
                  <a:pt x="146" y="29"/>
                </a:cubicBezTo>
                <a:cubicBezTo>
                  <a:pt x="146" y="13"/>
                  <a:pt x="133" y="0"/>
                  <a:pt x="116" y="0"/>
                </a:cubicBezTo>
                <a:cubicBezTo>
                  <a:pt x="100" y="0"/>
                  <a:pt x="87" y="13"/>
                  <a:pt x="87" y="29"/>
                </a:cubicBezTo>
                <a:cubicBezTo>
                  <a:pt x="87" y="44"/>
                  <a:pt x="98" y="56"/>
                  <a:pt x="111" y="59"/>
                </a:cubicBezTo>
                <a:cubicBezTo>
                  <a:pt x="111" y="106"/>
                  <a:pt x="111" y="106"/>
                  <a:pt x="111" y="106"/>
                </a:cubicBezTo>
                <a:cubicBezTo>
                  <a:pt x="45" y="184"/>
                  <a:pt x="45" y="184"/>
                  <a:pt x="45" y="184"/>
                </a:cubicBezTo>
                <a:cubicBezTo>
                  <a:pt x="40" y="182"/>
                  <a:pt x="35" y="180"/>
                  <a:pt x="30" y="180"/>
                </a:cubicBezTo>
                <a:cubicBezTo>
                  <a:pt x="14" y="180"/>
                  <a:pt x="0" y="193"/>
                  <a:pt x="0" y="210"/>
                </a:cubicBezTo>
                <a:cubicBezTo>
                  <a:pt x="0" y="226"/>
                  <a:pt x="14" y="239"/>
                  <a:pt x="30" y="239"/>
                </a:cubicBezTo>
                <a:cubicBezTo>
                  <a:pt x="46" y="239"/>
                  <a:pt x="59" y="226"/>
                  <a:pt x="59" y="210"/>
                </a:cubicBezTo>
                <a:cubicBezTo>
                  <a:pt x="59" y="203"/>
                  <a:pt x="57" y="196"/>
                  <a:pt x="52" y="191"/>
                </a:cubicBezTo>
                <a:cubicBezTo>
                  <a:pt x="111" y="121"/>
                  <a:pt x="111" y="121"/>
                  <a:pt x="111" y="121"/>
                </a:cubicBezTo>
                <a:cubicBezTo>
                  <a:pt x="111" y="181"/>
                  <a:pt x="111" y="181"/>
                  <a:pt x="111" y="181"/>
                </a:cubicBezTo>
                <a:cubicBezTo>
                  <a:pt x="98" y="183"/>
                  <a:pt x="87" y="195"/>
                  <a:pt x="87" y="210"/>
                </a:cubicBezTo>
                <a:cubicBezTo>
                  <a:pt x="87" y="226"/>
                  <a:pt x="100" y="239"/>
                  <a:pt x="116" y="239"/>
                </a:cubicBezTo>
                <a:cubicBezTo>
                  <a:pt x="133" y="239"/>
                  <a:pt x="146" y="226"/>
                  <a:pt x="146" y="210"/>
                </a:cubicBezTo>
                <a:cubicBezTo>
                  <a:pt x="146" y="195"/>
                  <a:pt x="135" y="183"/>
                  <a:pt x="121" y="181"/>
                </a:cubicBezTo>
                <a:cubicBezTo>
                  <a:pt x="121" y="121"/>
                  <a:pt x="121" y="121"/>
                  <a:pt x="121" y="121"/>
                </a:cubicBezTo>
                <a:cubicBezTo>
                  <a:pt x="184" y="191"/>
                  <a:pt x="184" y="191"/>
                  <a:pt x="184" y="191"/>
                </a:cubicBezTo>
                <a:cubicBezTo>
                  <a:pt x="180" y="196"/>
                  <a:pt x="177" y="203"/>
                  <a:pt x="177" y="210"/>
                </a:cubicBezTo>
                <a:cubicBezTo>
                  <a:pt x="177" y="226"/>
                  <a:pt x="191" y="239"/>
                  <a:pt x="207" y="239"/>
                </a:cubicBezTo>
                <a:cubicBezTo>
                  <a:pt x="223" y="239"/>
                  <a:pt x="237" y="226"/>
                  <a:pt x="237" y="210"/>
                </a:cubicBezTo>
                <a:cubicBezTo>
                  <a:pt x="237" y="193"/>
                  <a:pt x="223" y="180"/>
                  <a:pt x="207" y="180"/>
                </a:cubicBezTo>
                <a:close/>
                <a:moveTo>
                  <a:pt x="30" y="229"/>
                </a:moveTo>
                <a:cubicBezTo>
                  <a:pt x="19" y="229"/>
                  <a:pt x="10" y="221"/>
                  <a:pt x="10" y="210"/>
                </a:cubicBezTo>
                <a:cubicBezTo>
                  <a:pt x="10" y="199"/>
                  <a:pt x="19" y="190"/>
                  <a:pt x="30" y="190"/>
                </a:cubicBezTo>
                <a:cubicBezTo>
                  <a:pt x="41" y="190"/>
                  <a:pt x="50" y="199"/>
                  <a:pt x="50" y="210"/>
                </a:cubicBezTo>
                <a:cubicBezTo>
                  <a:pt x="50" y="221"/>
                  <a:pt x="41" y="229"/>
                  <a:pt x="30" y="229"/>
                </a:cubicBezTo>
                <a:close/>
                <a:moveTo>
                  <a:pt x="136" y="210"/>
                </a:moveTo>
                <a:cubicBezTo>
                  <a:pt x="136" y="221"/>
                  <a:pt x="127" y="229"/>
                  <a:pt x="116" y="229"/>
                </a:cubicBezTo>
                <a:cubicBezTo>
                  <a:pt x="106" y="229"/>
                  <a:pt x="97" y="221"/>
                  <a:pt x="97" y="210"/>
                </a:cubicBezTo>
                <a:cubicBezTo>
                  <a:pt x="97" y="199"/>
                  <a:pt x="106" y="190"/>
                  <a:pt x="116" y="190"/>
                </a:cubicBezTo>
                <a:cubicBezTo>
                  <a:pt x="127" y="190"/>
                  <a:pt x="136" y="199"/>
                  <a:pt x="136" y="210"/>
                </a:cubicBezTo>
                <a:close/>
                <a:moveTo>
                  <a:pt x="116" y="49"/>
                </a:moveTo>
                <a:cubicBezTo>
                  <a:pt x="106" y="49"/>
                  <a:pt x="97" y="40"/>
                  <a:pt x="97" y="29"/>
                </a:cubicBezTo>
                <a:cubicBezTo>
                  <a:pt x="97" y="19"/>
                  <a:pt x="106" y="10"/>
                  <a:pt x="116" y="10"/>
                </a:cubicBezTo>
                <a:cubicBezTo>
                  <a:pt x="127" y="10"/>
                  <a:pt x="136" y="19"/>
                  <a:pt x="136" y="29"/>
                </a:cubicBezTo>
                <a:cubicBezTo>
                  <a:pt x="136" y="40"/>
                  <a:pt x="127" y="49"/>
                  <a:pt x="116" y="49"/>
                </a:cubicBezTo>
                <a:close/>
                <a:moveTo>
                  <a:pt x="207" y="229"/>
                </a:moveTo>
                <a:cubicBezTo>
                  <a:pt x="196" y="229"/>
                  <a:pt x="187" y="221"/>
                  <a:pt x="187" y="210"/>
                </a:cubicBezTo>
                <a:cubicBezTo>
                  <a:pt x="187" y="199"/>
                  <a:pt x="196" y="190"/>
                  <a:pt x="207" y="190"/>
                </a:cubicBezTo>
                <a:cubicBezTo>
                  <a:pt x="218" y="190"/>
                  <a:pt x="227" y="199"/>
                  <a:pt x="227" y="210"/>
                </a:cubicBezTo>
                <a:cubicBezTo>
                  <a:pt x="227" y="221"/>
                  <a:pt x="218" y="229"/>
                  <a:pt x="207" y="229"/>
                </a:cubicBezTo>
                <a:close/>
              </a:path>
            </a:pathLst>
          </a:custGeom>
          <a:solidFill>
            <a:srgbClr val="231F2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588" dirty="0"/>
          </a:p>
        </p:txBody>
      </p:sp>
    </p:spTree>
    <p:extLst>
      <p:ext uri="{BB962C8B-B14F-4D97-AF65-F5344CB8AC3E}">
        <p14:creationId xmlns:p14="http://schemas.microsoft.com/office/powerpoint/2010/main" val="3156871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E07F9-1510-4907-A7A6-2F4801C96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396789"/>
            <a:ext cx="9905998" cy="147857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Model selection</a:t>
            </a:r>
            <a:endParaRPr lang="en-US" sz="3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6" name="Content Placeholder 3">
            <a:extLst>
              <a:ext uri="{FF2B5EF4-FFF2-40B4-BE49-F238E27FC236}">
                <a16:creationId xmlns:a16="http://schemas.microsoft.com/office/drawing/2014/main" id="{7C5DB143-C0EA-4E80-8D17-291B8B1A48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2" t="1732" r="8166" b="8088"/>
          <a:stretch/>
        </p:blipFill>
        <p:spPr>
          <a:xfrm>
            <a:off x="914399" y="1807917"/>
            <a:ext cx="3729225" cy="2467694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8" name="Picture 77" descr="Diagram&#10;&#10;Description automatically generated">
            <a:extLst>
              <a:ext uri="{FF2B5EF4-FFF2-40B4-BE49-F238E27FC236}">
                <a16:creationId xmlns:a16="http://schemas.microsoft.com/office/drawing/2014/main" id="{A39872FA-A089-4F6F-8D2E-ADDF73A8A00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91433" y="4639488"/>
            <a:ext cx="3575155" cy="1997342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BF01B185-4524-4DF7-A5AF-BFAC947DF31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26266" y="4467819"/>
            <a:ext cx="5029201" cy="20833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B3576C-0000-47E5-9A61-870D0E457466}"/>
              </a:ext>
            </a:extLst>
          </p:cNvPr>
          <p:cNvSpPr txBox="1"/>
          <p:nvPr/>
        </p:nvSpPr>
        <p:spPr>
          <a:xfrm>
            <a:off x="6716997" y="4206209"/>
            <a:ext cx="3447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Neural Network Receiver Operating Characteristic (ROC)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1BDD31-2125-4B4B-AE1E-D9BD61E32977}"/>
              </a:ext>
            </a:extLst>
          </p:cNvPr>
          <p:cNvSpPr txBox="1"/>
          <p:nvPr/>
        </p:nvSpPr>
        <p:spPr>
          <a:xfrm>
            <a:off x="5856312" y="1824505"/>
            <a:ext cx="5291528" cy="2123658"/>
          </a:xfrm>
          <a:prstGeom prst="rect">
            <a:avLst/>
          </a:prstGeom>
          <a:solidFill>
            <a:srgbClr val="FBF9DB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onfusion matrix used to measure performance of each of the four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Neural Network produced the best result in every given criteria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ROC Curve Plot the </a:t>
            </a:r>
            <a:r>
              <a:rPr lang="en-US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 perfectly rank-orders the response values, because the sorted data contains all of the values first, followed by all the other values.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generalized </a:t>
            </a:r>
            <a:r>
              <a:rPr lang="en-US" sz="1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Rsquare</a:t>
            </a:r>
            <a:r>
              <a:rPr lang="en-US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the highest, Training model 0.9999908, Validation model  0.9999829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Accuracy Rate is 100%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Misclassification Rate is 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Given the results produced we recommend selecting the Neural Network model for this analysis. </a:t>
            </a:r>
          </a:p>
        </p:txBody>
      </p:sp>
      <p:sp>
        <p:nvSpPr>
          <p:cNvPr id="82" name="Trapezoid 81">
            <a:extLst>
              <a:ext uri="{FF2B5EF4-FFF2-40B4-BE49-F238E27FC236}">
                <a16:creationId xmlns:a16="http://schemas.microsoft.com/office/drawing/2014/main" id="{75685892-9C3F-42F0-A4AB-1E5AAF103309}"/>
              </a:ext>
            </a:extLst>
          </p:cNvPr>
          <p:cNvSpPr/>
          <p:nvPr/>
        </p:nvSpPr>
        <p:spPr>
          <a:xfrm rot="16200000">
            <a:off x="4152884" y="2283957"/>
            <a:ext cx="2186963" cy="1234882"/>
          </a:xfrm>
          <a:prstGeom prst="trapezoid">
            <a:avLst>
              <a:gd name="adj" fmla="val 82375"/>
            </a:avLst>
          </a:prstGeom>
          <a:gradFill flip="none" rotWithShape="1">
            <a:gsLst>
              <a:gs pos="24000">
                <a:srgbClr val="FFC000"/>
              </a:gs>
              <a:gs pos="78000">
                <a:srgbClr val="FBF9DB"/>
              </a:gs>
              <a:gs pos="50000">
                <a:srgbClr val="FAED8A"/>
              </a:gs>
              <a:gs pos="100000">
                <a:srgbClr val="FBF9D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Graphic 10" descr="Head with gears outline">
            <a:extLst>
              <a:ext uri="{FF2B5EF4-FFF2-40B4-BE49-F238E27FC236}">
                <a16:creationId xmlns:a16="http://schemas.microsoft.com/office/drawing/2014/main" id="{FF46FC52-6A51-425D-9AD1-A4ED72D0546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856312" y="809464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DDDD321-C9CD-424B-854D-3FB7FC293B82}"/>
              </a:ext>
            </a:extLst>
          </p:cNvPr>
          <p:cNvSpPr txBox="1"/>
          <p:nvPr/>
        </p:nvSpPr>
        <p:spPr>
          <a:xfrm>
            <a:off x="6991507" y="1139702"/>
            <a:ext cx="365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Neural Network Model Selected 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13C0A52-8C81-42C4-863F-C75FA4479E3C}"/>
              </a:ext>
            </a:extLst>
          </p:cNvPr>
          <p:cNvSpPr/>
          <p:nvPr/>
        </p:nvSpPr>
        <p:spPr>
          <a:xfrm>
            <a:off x="4691275" y="5208934"/>
            <a:ext cx="1172532" cy="1043179"/>
          </a:xfrm>
          <a:prstGeom prst="ellipse">
            <a:avLst/>
          </a:prstGeom>
          <a:solidFill>
            <a:srgbClr val="FFFFFF"/>
          </a:solidFill>
          <a:ln w="38100" cap="flat" cmpd="sng" algn="ctr">
            <a:solidFill>
              <a:srgbClr val="000000"/>
            </a:solidFill>
            <a:prstDash val="sysDot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Neural Network Model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91CCCA-8CFC-47FB-8632-916D35611572}"/>
              </a:ext>
            </a:extLst>
          </p:cNvPr>
          <p:cNvSpPr/>
          <p:nvPr/>
        </p:nvSpPr>
        <p:spPr>
          <a:xfrm rot="16200000">
            <a:off x="4251003" y="5654926"/>
            <a:ext cx="649035" cy="15119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71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EE57F-A59F-8C25-5309-E6B6BC4D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Conclusions and Recommendations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1ED586-0711-4A1B-BF00-35AE1E64344F}"/>
              </a:ext>
            </a:extLst>
          </p:cNvPr>
          <p:cNvCxnSpPr>
            <a:cxnSpLocks/>
          </p:cNvCxnSpPr>
          <p:nvPr/>
        </p:nvCxnSpPr>
        <p:spPr>
          <a:xfrm>
            <a:off x="5345908" y="1666650"/>
            <a:ext cx="444839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509B7E8-1242-40D7-80C6-EA8F9D75220D}"/>
              </a:ext>
            </a:extLst>
          </p:cNvPr>
          <p:cNvSpPr/>
          <p:nvPr/>
        </p:nvSpPr>
        <p:spPr>
          <a:xfrm>
            <a:off x="6212787" y="1918285"/>
            <a:ext cx="3581513" cy="430887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12161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Stability in the 4-star node electrical grid is explainable and predictable.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F4D9A6F-0ABB-4E63-8A89-438DD6DB910E}"/>
              </a:ext>
            </a:extLst>
          </p:cNvPr>
          <p:cNvGrpSpPr>
            <a:grpSpLocks noChangeAspect="1"/>
          </p:cNvGrpSpPr>
          <p:nvPr/>
        </p:nvGrpSpPr>
        <p:grpSpPr>
          <a:xfrm>
            <a:off x="5270618" y="2034961"/>
            <a:ext cx="520700" cy="520700"/>
            <a:chOff x="1431926" y="1662113"/>
            <a:chExt cx="520700" cy="520700"/>
          </a:xfrm>
          <a:solidFill>
            <a:schemeClr val="tx2">
              <a:lumMod val="75000"/>
            </a:schemeClr>
          </a:solidFill>
        </p:grpSpPr>
        <p:sp>
          <p:nvSpPr>
            <p:cNvPr id="10" name="Freeform 19">
              <a:extLst>
                <a:ext uri="{FF2B5EF4-FFF2-40B4-BE49-F238E27FC236}">
                  <a16:creationId xmlns:a16="http://schemas.microsoft.com/office/drawing/2014/main" id="{BD24C9D9-F91B-45CE-9A94-4328590945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31926" y="1662113"/>
              <a:ext cx="520700" cy="520700"/>
            </a:xfrm>
            <a:custGeom>
              <a:avLst/>
              <a:gdLst>
                <a:gd name="T0" fmla="*/ 312 w 657"/>
                <a:gd name="T1" fmla="*/ 657 h 657"/>
                <a:gd name="T2" fmla="*/ 262 w 657"/>
                <a:gd name="T3" fmla="*/ 650 h 657"/>
                <a:gd name="T4" fmla="*/ 201 w 657"/>
                <a:gd name="T5" fmla="*/ 631 h 657"/>
                <a:gd name="T6" fmla="*/ 120 w 657"/>
                <a:gd name="T7" fmla="*/ 582 h 657"/>
                <a:gd name="T8" fmla="*/ 57 w 657"/>
                <a:gd name="T9" fmla="*/ 512 h 657"/>
                <a:gd name="T10" fmla="*/ 15 w 657"/>
                <a:gd name="T11" fmla="*/ 426 h 657"/>
                <a:gd name="T12" fmla="*/ 4 w 657"/>
                <a:gd name="T13" fmla="*/ 379 h 657"/>
                <a:gd name="T14" fmla="*/ 0 w 657"/>
                <a:gd name="T15" fmla="*/ 328 h 657"/>
                <a:gd name="T16" fmla="*/ 2 w 657"/>
                <a:gd name="T17" fmla="*/ 294 h 657"/>
                <a:gd name="T18" fmla="*/ 11 w 657"/>
                <a:gd name="T19" fmla="*/ 246 h 657"/>
                <a:gd name="T20" fmla="*/ 39 w 657"/>
                <a:gd name="T21" fmla="*/ 172 h 657"/>
                <a:gd name="T22" fmla="*/ 97 w 657"/>
                <a:gd name="T23" fmla="*/ 95 h 657"/>
                <a:gd name="T24" fmla="*/ 172 w 657"/>
                <a:gd name="T25" fmla="*/ 39 h 657"/>
                <a:gd name="T26" fmla="*/ 246 w 657"/>
                <a:gd name="T27" fmla="*/ 9 h 657"/>
                <a:gd name="T28" fmla="*/ 296 w 657"/>
                <a:gd name="T29" fmla="*/ 1 h 657"/>
                <a:gd name="T30" fmla="*/ 330 w 657"/>
                <a:gd name="T31" fmla="*/ 0 h 657"/>
                <a:gd name="T32" fmla="*/ 379 w 657"/>
                <a:gd name="T33" fmla="*/ 4 h 657"/>
                <a:gd name="T34" fmla="*/ 426 w 657"/>
                <a:gd name="T35" fmla="*/ 15 h 657"/>
                <a:gd name="T36" fmla="*/ 512 w 657"/>
                <a:gd name="T37" fmla="*/ 56 h 657"/>
                <a:gd name="T38" fmla="*/ 582 w 657"/>
                <a:gd name="T39" fmla="*/ 120 h 657"/>
                <a:gd name="T40" fmla="*/ 632 w 657"/>
                <a:gd name="T41" fmla="*/ 200 h 657"/>
                <a:gd name="T42" fmla="*/ 651 w 657"/>
                <a:gd name="T43" fmla="*/ 262 h 657"/>
                <a:gd name="T44" fmla="*/ 657 w 657"/>
                <a:gd name="T45" fmla="*/ 312 h 657"/>
                <a:gd name="T46" fmla="*/ 657 w 657"/>
                <a:gd name="T47" fmla="*/ 345 h 657"/>
                <a:gd name="T48" fmla="*/ 651 w 657"/>
                <a:gd name="T49" fmla="*/ 395 h 657"/>
                <a:gd name="T50" fmla="*/ 632 w 657"/>
                <a:gd name="T51" fmla="*/ 457 h 657"/>
                <a:gd name="T52" fmla="*/ 582 w 657"/>
                <a:gd name="T53" fmla="*/ 537 h 657"/>
                <a:gd name="T54" fmla="*/ 512 w 657"/>
                <a:gd name="T55" fmla="*/ 600 h 657"/>
                <a:gd name="T56" fmla="*/ 426 w 657"/>
                <a:gd name="T57" fmla="*/ 642 h 657"/>
                <a:gd name="T58" fmla="*/ 379 w 657"/>
                <a:gd name="T59" fmla="*/ 653 h 657"/>
                <a:gd name="T60" fmla="*/ 330 w 657"/>
                <a:gd name="T61" fmla="*/ 657 h 657"/>
                <a:gd name="T62" fmla="*/ 330 w 657"/>
                <a:gd name="T63" fmla="*/ 38 h 657"/>
                <a:gd name="T64" fmla="*/ 242 w 657"/>
                <a:gd name="T65" fmla="*/ 50 h 657"/>
                <a:gd name="T66" fmla="*/ 166 w 657"/>
                <a:gd name="T67" fmla="*/ 87 h 657"/>
                <a:gd name="T68" fmla="*/ 104 w 657"/>
                <a:gd name="T69" fmla="*/ 144 h 657"/>
                <a:gd name="T70" fmla="*/ 61 w 657"/>
                <a:gd name="T71" fmla="*/ 215 h 657"/>
                <a:gd name="T72" fmla="*/ 39 w 657"/>
                <a:gd name="T73" fmla="*/ 298 h 657"/>
                <a:gd name="T74" fmla="*/ 39 w 657"/>
                <a:gd name="T75" fmla="*/ 359 h 657"/>
                <a:gd name="T76" fmla="*/ 61 w 657"/>
                <a:gd name="T77" fmla="*/ 442 h 657"/>
                <a:gd name="T78" fmla="*/ 104 w 657"/>
                <a:gd name="T79" fmla="*/ 513 h 657"/>
                <a:gd name="T80" fmla="*/ 166 w 657"/>
                <a:gd name="T81" fmla="*/ 570 h 657"/>
                <a:gd name="T82" fmla="*/ 242 w 657"/>
                <a:gd name="T83" fmla="*/ 606 h 657"/>
                <a:gd name="T84" fmla="*/ 330 w 657"/>
                <a:gd name="T85" fmla="*/ 619 h 657"/>
                <a:gd name="T86" fmla="*/ 387 w 657"/>
                <a:gd name="T87" fmla="*/ 614 h 657"/>
                <a:gd name="T88" fmla="*/ 468 w 657"/>
                <a:gd name="T89" fmla="*/ 584 h 657"/>
                <a:gd name="T90" fmla="*/ 535 w 657"/>
                <a:gd name="T91" fmla="*/ 535 h 657"/>
                <a:gd name="T92" fmla="*/ 585 w 657"/>
                <a:gd name="T93" fmla="*/ 468 h 657"/>
                <a:gd name="T94" fmla="*/ 614 w 657"/>
                <a:gd name="T95" fmla="*/ 387 h 657"/>
                <a:gd name="T96" fmla="*/ 620 w 657"/>
                <a:gd name="T97" fmla="*/ 328 h 657"/>
                <a:gd name="T98" fmla="*/ 608 w 657"/>
                <a:gd name="T99" fmla="*/ 242 h 657"/>
                <a:gd name="T100" fmla="*/ 570 w 657"/>
                <a:gd name="T101" fmla="*/ 165 h 657"/>
                <a:gd name="T102" fmla="*/ 514 w 657"/>
                <a:gd name="T103" fmla="*/ 104 h 657"/>
                <a:gd name="T104" fmla="*/ 442 w 657"/>
                <a:gd name="T105" fmla="*/ 61 h 657"/>
                <a:gd name="T106" fmla="*/ 359 w 657"/>
                <a:gd name="T107" fmla="*/ 39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7" h="657">
                  <a:moveTo>
                    <a:pt x="330" y="657"/>
                  </a:moveTo>
                  <a:lnTo>
                    <a:pt x="330" y="657"/>
                  </a:lnTo>
                  <a:lnTo>
                    <a:pt x="312" y="657"/>
                  </a:lnTo>
                  <a:lnTo>
                    <a:pt x="296" y="656"/>
                  </a:lnTo>
                  <a:lnTo>
                    <a:pt x="279" y="653"/>
                  </a:lnTo>
                  <a:lnTo>
                    <a:pt x="262" y="650"/>
                  </a:lnTo>
                  <a:lnTo>
                    <a:pt x="246" y="647"/>
                  </a:lnTo>
                  <a:lnTo>
                    <a:pt x="231" y="642"/>
                  </a:lnTo>
                  <a:lnTo>
                    <a:pt x="201" y="631"/>
                  </a:lnTo>
                  <a:lnTo>
                    <a:pt x="172" y="618"/>
                  </a:lnTo>
                  <a:lnTo>
                    <a:pt x="146" y="600"/>
                  </a:lnTo>
                  <a:lnTo>
                    <a:pt x="120" y="582"/>
                  </a:lnTo>
                  <a:lnTo>
                    <a:pt x="97" y="560"/>
                  </a:lnTo>
                  <a:lnTo>
                    <a:pt x="76" y="537"/>
                  </a:lnTo>
                  <a:lnTo>
                    <a:pt x="57" y="512"/>
                  </a:lnTo>
                  <a:lnTo>
                    <a:pt x="39" y="485"/>
                  </a:lnTo>
                  <a:lnTo>
                    <a:pt x="26" y="457"/>
                  </a:lnTo>
                  <a:lnTo>
                    <a:pt x="15" y="426"/>
                  </a:lnTo>
                  <a:lnTo>
                    <a:pt x="11" y="411"/>
                  </a:lnTo>
                  <a:lnTo>
                    <a:pt x="7" y="395"/>
                  </a:lnTo>
                  <a:lnTo>
                    <a:pt x="4" y="379"/>
                  </a:lnTo>
                  <a:lnTo>
                    <a:pt x="2" y="361"/>
                  </a:lnTo>
                  <a:lnTo>
                    <a:pt x="0" y="345"/>
                  </a:lnTo>
                  <a:lnTo>
                    <a:pt x="0" y="328"/>
                  </a:lnTo>
                  <a:lnTo>
                    <a:pt x="0" y="328"/>
                  </a:lnTo>
                  <a:lnTo>
                    <a:pt x="0" y="312"/>
                  </a:lnTo>
                  <a:lnTo>
                    <a:pt x="2" y="294"/>
                  </a:lnTo>
                  <a:lnTo>
                    <a:pt x="4" y="278"/>
                  </a:lnTo>
                  <a:lnTo>
                    <a:pt x="7" y="262"/>
                  </a:lnTo>
                  <a:lnTo>
                    <a:pt x="11" y="246"/>
                  </a:lnTo>
                  <a:lnTo>
                    <a:pt x="15" y="231"/>
                  </a:lnTo>
                  <a:lnTo>
                    <a:pt x="26" y="200"/>
                  </a:lnTo>
                  <a:lnTo>
                    <a:pt x="39" y="172"/>
                  </a:lnTo>
                  <a:lnTo>
                    <a:pt x="57" y="145"/>
                  </a:lnTo>
                  <a:lnTo>
                    <a:pt x="76" y="120"/>
                  </a:lnTo>
                  <a:lnTo>
                    <a:pt x="97" y="95"/>
                  </a:lnTo>
                  <a:lnTo>
                    <a:pt x="120" y="75"/>
                  </a:lnTo>
                  <a:lnTo>
                    <a:pt x="146" y="56"/>
                  </a:lnTo>
                  <a:lnTo>
                    <a:pt x="172" y="39"/>
                  </a:lnTo>
                  <a:lnTo>
                    <a:pt x="201" y="26"/>
                  </a:lnTo>
                  <a:lnTo>
                    <a:pt x="231" y="15"/>
                  </a:lnTo>
                  <a:lnTo>
                    <a:pt x="246" y="9"/>
                  </a:lnTo>
                  <a:lnTo>
                    <a:pt x="262" y="7"/>
                  </a:lnTo>
                  <a:lnTo>
                    <a:pt x="279" y="4"/>
                  </a:lnTo>
                  <a:lnTo>
                    <a:pt x="296" y="1"/>
                  </a:lnTo>
                  <a:lnTo>
                    <a:pt x="312" y="0"/>
                  </a:lnTo>
                  <a:lnTo>
                    <a:pt x="330" y="0"/>
                  </a:lnTo>
                  <a:lnTo>
                    <a:pt x="330" y="0"/>
                  </a:lnTo>
                  <a:lnTo>
                    <a:pt x="346" y="0"/>
                  </a:lnTo>
                  <a:lnTo>
                    <a:pt x="363" y="1"/>
                  </a:lnTo>
                  <a:lnTo>
                    <a:pt x="379" y="4"/>
                  </a:lnTo>
                  <a:lnTo>
                    <a:pt x="395" y="7"/>
                  </a:lnTo>
                  <a:lnTo>
                    <a:pt x="411" y="9"/>
                  </a:lnTo>
                  <a:lnTo>
                    <a:pt x="426" y="15"/>
                  </a:lnTo>
                  <a:lnTo>
                    <a:pt x="457" y="26"/>
                  </a:lnTo>
                  <a:lnTo>
                    <a:pt x="485" y="39"/>
                  </a:lnTo>
                  <a:lnTo>
                    <a:pt x="512" y="56"/>
                  </a:lnTo>
                  <a:lnTo>
                    <a:pt x="538" y="75"/>
                  </a:lnTo>
                  <a:lnTo>
                    <a:pt x="562" y="95"/>
                  </a:lnTo>
                  <a:lnTo>
                    <a:pt x="582" y="120"/>
                  </a:lnTo>
                  <a:lnTo>
                    <a:pt x="601" y="145"/>
                  </a:lnTo>
                  <a:lnTo>
                    <a:pt x="618" y="172"/>
                  </a:lnTo>
                  <a:lnTo>
                    <a:pt x="632" y="200"/>
                  </a:lnTo>
                  <a:lnTo>
                    <a:pt x="643" y="231"/>
                  </a:lnTo>
                  <a:lnTo>
                    <a:pt x="648" y="246"/>
                  </a:lnTo>
                  <a:lnTo>
                    <a:pt x="651" y="262"/>
                  </a:lnTo>
                  <a:lnTo>
                    <a:pt x="655" y="278"/>
                  </a:lnTo>
                  <a:lnTo>
                    <a:pt x="656" y="294"/>
                  </a:lnTo>
                  <a:lnTo>
                    <a:pt x="657" y="312"/>
                  </a:lnTo>
                  <a:lnTo>
                    <a:pt x="657" y="328"/>
                  </a:lnTo>
                  <a:lnTo>
                    <a:pt x="657" y="328"/>
                  </a:lnTo>
                  <a:lnTo>
                    <a:pt x="657" y="345"/>
                  </a:lnTo>
                  <a:lnTo>
                    <a:pt x="656" y="361"/>
                  </a:lnTo>
                  <a:lnTo>
                    <a:pt x="655" y="379"/>
                  </a:lnTo>
                  <a:lnTo>
                    <a:pt x="651" y="395"/>
                  </a:lnTo>
                  <a:lnTo>
                    <a:pt x="648" y="411"/>
                  </a:lnTo>
                  <a:lnTo>
                    <a:pt x="643" y="426"/>
                  </a:lnTo>
                  <a:lnTo>
                    <a:pt x="632" y="457"/>
                  </a:lnTo>
                  <a:lnTo>
                    <a:pt x="618" y="485"/>
                  </a:lnTo>
                  <a:lnTo>
                    <a:pt x="601" y="512"/>
                  </a:lnTo>
                  <a:lnTo>
                    <a:pt x="582" y="537"/>
                  </a:lnTo>
                  <a:lnTo>
                    <a:pt x="562" y="560"/>
                  </a:lnTo>
                  <a:lnTo>
                    <a:pt x="538" y="582"/>
                  </a:lnTo>
                  <a:lnTo>
                    <a:pt x="512" y="600"/>
                  </a:lnTo>
                  <a:lnTo>
                    <a:pt x="485" y="618"/>
                  </a:lnTo>
                  <a:lnTo>
                    <a:pt x="457" y="631"/>
                  </a:lnTo>
                  <a:lnTo>
                    <a:pt x="426" y="642"/>
                  </a:lnTo>
                  <a:lnTo>
                    <a:pt x="411" y="647"/>
                  </a:lnTo>
                  <a:lnTo>
                    <a:pt x="395" y="650"/>
                  </a:lnTo>
                  <a:lnTo>
                    <a:pt x="379" y="653"/>
                  </a:lnTo>
                  <a:lnTo>
                    <a:pt x="363" y="656"/>
                  </a:lnTo>
                  <a:lnTo>
                    <a:pt x="346" y="657"/>
                  </a:lnTo>
                  <a:lnTo>
                    <a:pt x="330" y="657"/>
                  </a:lnTo>
                  <a:lnTo>
                    <a:pt x="330" y="657"/>
                  </a:lnTo>
                  <a:close/>
                  <a:moveTo>
                    <a:pt x="330" y="38"/>
                  </a:moveTo>
                  <a:lnTo>
                    <a:pt x="330" y="38"/>
                  </a:lnTo>
                  <a:lnTo>
                    <a:pt x="299" y="39"/>
                  </a:lnTo>
                  <a:lnTo>
                    <a:pt x="270" y="43"/>
                  </a:lnTo>
                  <a:lnTo>
                    <a:pt x="242" y="50"/>
                  </a:lnTo>
                  <a:lnTo>
                    <a:pt x="215" y="61"/>
                  </a:lnTo>
                  <a:lnTo>
                    <a:pt x="190" y="73"/>
                  </a:lnTo>
                  <a:lnTo>
                    <a:pt x="166" y="87"/>
                  </a:lnTo>
                  <a:lnTo>
                    <a:pt x="144" y="104"/>
                  </a:lnTo>
                  <a:lnTo>
                    <a:pt x="123" y="122"/>
                  </a:lnTo>
                  <a:lnTo>
                    <a:pt x="104" y="144"/>
                  </a:lnTo>
                  <a:lnTo>
                    <a:pt x="88" y="165"/>
                  </a:lnTo>
                  <a:lnTo>
                    <a:pt x="73" y="189"/>
                  </a:lnTo>
                  <a:lnTo>
                    <a:pt x="61" y="215"/>
                  </a:lnTo>
                  <a:lnTo>
                    <a:pt x="52" y="242"/>
                  </a:lnTo>
                  <a:lnTo>
                    <a:pt x="43" y="270"/>
                  </a:lnTo>
                  <a:lnTo>
                    <a:pt x="39" y="298"/>
                  </a:lnTo>
                  <a:lnTo>
                    <a:pt x="38" y="328"/>
                  </a:lnTo>
                  <a:lnTo>
                    <a:pt x="38" y="328"/>
                  </a:lnTo>
                  <a:lnTo>
                    <a:pt x="39" y="359"/>
                  </a:lnTo>
                  <a:lnTo>
                    <a:pt x="43" y="387"/>
                  </a:lnTo>
                  <a:lnTo>
                    <a:pt x="52" y="415"/>
                  </a:lnTo>
                  <a:lnTo>
                    <a:pt x="61" y="442"/>
                  </a:lnTo>
                  <a:lnTo>
                    <a:pt x="73" y="468"/>
                  </a:lnTo>
                  <a:lnTo>
                    <a:pt x="88" y="492"/>
                  </a:lnTo>
                  <a:lnTo>
                    <a:pt x="104" y="513"/>
                  </a:lnTo>
                  <a:lnTo>
                    <a:pt x="123" y="535"/>
                  </a:lnTo>
                  <a:lnTo>
                    <a:pt x="144" y="553"/>
                  </a:lnTo>
                  <a:lnTo>
                    <a:pt x="166" y="570"/>
                  </a:lnTo>
                  <a:lnTo>
                    <a:pt x="190" y="584"/>
                  </a:lnTo>
                  <a:lnTo>
                    <a:pt x="215" y="596"/>
                  </a:lnTo>
                  <a:lnTo>
                    <a:pt x="242" y="606"/>
                  </a:lnTo>
                  <a:lnTo>
                    <a:pt x="270" y="614"/>
                  </a:lnTo>
                  <a:lnTo>
                    <a:pt x="299" y="618"/>
                  </a:lnTo>
                  <a:lnTo>
                    <a:pt x="330" y="619"/>
                  </a:lnTo>
                  <a:lnTo>
                    <a:pt x="330" y="619"/>
                  </a:lnTo>
                  <a:lnTo>
                    <a:pt x="359" y="618"/>
                  </a:lnTo>
                  <a:lnTo>
                    <a:pt x="387" y="614"/>
                  </a:lnTo>
                  <a:lnTo>
                    <a:pt x="416" y="606"/>
                  </a:lnTo>
                  <a:lnTo>
                    <a:pt x="442" y="596"/>
                  </a:lnTo>
                  <a:lnTo>
                    <a:pt x="468" y="584"/>
                  </a:lnTo>
                  <a:lnTo>
                    <a:pt x="492" y="570"/>
                  </a:lnTo>
                  <a:lnTo>
                    <a:pt x="514" y="553"/>
                  </a:lnTo>
                  <a:lnTo>
                    <a:pt x="535" y="535"/>
                  </a:lnTo>
                  <a:lnTo>
                    <a:pt x="554" y="513"/>
                  </a:lnTo>
                  <a:lnTo>
                    <a:pt x="570" y="492"/>
                  </a:lnTo>
                  <a:lnTo>
                    <a:pt x="585" y="468"/>
                  </a:lnTo>
                  <a:lnTo>
                    <a:pt x="597" y="442"/>
                  </a:lnTo>
                  <a:lnTo>
                    <a:pt x="608" y="415"/>
                  </a:lnTo>
                  <a:lnTo>
                    <a:pt x="614" y="387"/>
                  </a:lnTo>
                  <a:lnTo>
                    <a:pt x="618" y="359"/>
                  </a:lnTo>
                  <a:lnTo>
                    <a:pt x="620" y="328"/>
                  </a:lnTo>
                  <a:lnTo>
                    <a:pt x="620" y="328"/>
                  </a:lnTo>
                  <a:lnTo>
                    <a:pt x="618" y="298"/>
                  </a:lnTo>
                  <a:lnTo>
                    <a:pt x="614" y="270"/>
                  </a:lnTo>
                  <a:lnTo>
                    <a:pt x="608" y="242"/>
                  </a:lnTo>
                  <a:lnTo>
                    <a:pt x="597" y="215"/>
                  </a:lnTo>
                  <a:lnTo>
                    <a:pt x="585" y="189"/>
                  </a:lnTo>
                  <a:lnTo>
                    <a:pt x="570" y="165"/>
                  </a:lnTo>
                  <a:lnTo>
                    <a:pt x="554" y="144"/>
                  </a:lnTo>
                  <a:lnTo>
                    <a:pt x="535" y="122"/>
                  </a:lnTo>
                  <a:lnTo>
                    <a:pt x="514" y="104"/>
                  </a:lnTo>
                  <a:lnTo>
                    <a:pt x="492" y="87"/>
                  </a:lnTo>
                  <a:lnTo>
                    <a:pt x="468" y="73"/>
                  </a:lnTo>
                  <a:lnTo>
                    <a:pt x="442" y="61"/>
                  </a:lnTo>
                  <a:lnTo>
                    <a:pt x="416" y="50"/>
                  </a:lnTo>
                  <a:lnTo>
                    <a:pt x="387" y="43"/>
                  </a:lnTo>
                  <a:lnTo>
                    <a:pt x="359" y="39"/>
                  </a:lnTo>
                  <a:lnTo>
                    <a:pt x="330" y="38"/>
                  </a:lnTo>
                  <a:lnTo>
                    <a:pt x="33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11" name="Freeform 177">
              <a:extLst>
                <a:ext uri="{FF2B5EF4-FFF2-40B4-BE49-F238E27FC236}">
                  <a16:creationId xmlns:a16="http://schemas.microsoft.com/office/drawing/2014/main" id="{3CA3019F-779E-4296-A3AE-F549CFC4F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2101" y="1982788"/>
              <a:ext cx="266700" cy="77788"/>
            </a:xfrm>
            <a:custGeom>
              <a:avLst/>
              <a:gdLst>
                <a:gd name="T0" fmla="*/ 5 w 335"/>
                <a:gd name="T1" fmla="*/ 0 h 98"/>
                <a:gd name="T2" fmla="*/ 2 w 335"/>
                <a:gd name="T3" fmla="*/ 0 h 98"/>
                <a:gd name="T4" fmla="*/ 0 w 335"/>
                <a:gd name="T5" fmla="*/ 4 h 98"/>
                <a:gd name="T6" fmla="*/ 0 w 335"/>
                <a:gd name="T7" fmla="*/ 16 h 98"/>
                <a:gd name="T8" fmla="*/ 0 w 335"/>
                <a:gd name="T9" fmla="*/ 19 h 98"/>
                <a:gd name="T10" fmla="*/ 2 w 335"/>
                <a:gd name="T11" fmla="*/ 21 h 98"/>
                <a:gd name="T12" fmla="*/ 123 w 335"/>
                <a:gd name="T13" fmla="*/ 21 h 98"/>
                <a:gd name="T14" fmla="*/ 65 w 335"/>
                <a:gd name="T15" fmla="*/ 88 h 98"/>
                <a:gd name="T16" fmla="*/ 64 w 335"/>
                <a:gd name="T17" fmla="*/ 92 h 98"/>
                <a:gd name="T18" fmla="*/ 67 w 335"/>
                <a:gd name="T19" fmla="*/ 96 h 98"/>
                <a:gd name="T20" fmla="*/ 70 w 335"/>
                <a:gd name="T21" fmla="*/ 98 h 98"/>
                <a:gd name="T22" fmla="*/ 72 w 335"/>
                <a:gd name="T23" fmla="*/ 96 h 98"/>
                <a:gd name="T24" fmla="*/ 138 w 335"/>
                <a:gd name="T25" fmla="*/ 21 h 98"/>
                <a:gd name="T26" fmla="*/ 162 w 335"/>
                <a:gd name="T27" fmla="*/ 82 h 98"/>
                <a:gd name="T28" fmla="*/ 162 w 335"/>
                <a:gd name="T29" fmla="*/ 83 h 98"/>
                <a:gd name="T30" fmla="*/ 165 w 335"/>
                <a:gd name="T31" fmla="*/ 86 h 98"/>
                <a:gd name="T32" fmla="*/ 168 w 335"/>
                <a:gd name="T33" fmla="*/ 87 h 98"/>
                <a:gd name="T34" fmla="*/ 172 w 335"/>
                <a:gd name="T35" fmla="*/ 84 h 98"/>
                <a:gd name="T36" fmla="*/ 173 w 335"/>
                <a:gd name="T37" fmla="*/ 82 h 98"/>
                <a:gd name="T38" fmla="*/ 197 w 335"/>
                <a:gd name="T39" fmla="*/ 21 h 98"/>
                <a:gd name="T40" fmla="*/ 262 w 335"/>
                <a:gd name="T41" fmla="*/ 95 h 98"/>
                <a:gd name="T42" fmla="*/ 266 w 335"/>
                <a:gd name="T43" fmla="*/ 98 h 98"/>
                <a:gd name="T44" fmla="*/ 268 w 335"/>
                <a:gd name="T45" fmla="*/ 96 h 98"/>
                <a:gd name="T46" fmla="*/ 270 w 335"/>
                <a:gd name="T47" fmla="*/ 94 h 98"/>
                <a:gd name="T48" fmla="*/ 270 w 335"/>
                <a:gd name="T49" fmla="*/ 90 h 98"/>
                <a:gd name="T50" fmla="*/ 212 w 335"/>
                <a:gd name="T51" fmla="*/ 21 h 98"/>
                <a:gd name="T52" fmla="*/ 330 w 335"/>
                <a:gd name="T53" fmla="*/ 21 h 98"/>
                <a:gd name="T54" fmla="*/ 334 w 335"/>
                <a:gd name="T55" fmla="*/ 20 h 98"/>
                <a:gd name="T56" fmla="*/ 335 w 335"/>
                <a:gd name="T57" fmla="*/ 16 h 98"/>
                <a:gd name="T58" fmla="*/ 335 w 335"/>
                <a:gd name="T59" fmla="*/ 5 h 98"/>
                <a:gd name="T60" fmla="*/ 334 w 335"/>
                <a:gd name="T61" fmla="*/ 1 h 98"/>
                <a:gd name="T62" fmla="*/ 330 w 335"/>
                <a:gd name="T6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5" h="98">
                  <a:moveTo>
                    <a:pt x="330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1" y="20"/>
                  </a:lnTo>
                  <a:lnTo>
                    <a:pt x="2" y="21"/>
                  </a:lnTo>
                  <a:lnTo>
                    <a:pt x="5" y="21"/>
                  </a:lnTo>
                  <a:lnTo>
                    <a:pt x="123" y="21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90"/>
                  </a:lnTo>
                  <a:lnTo>
                    <a:pt x="64" y="92"/>
                  </a:lnTo>
                  <a:lnTo>
                    <a:pt x="65" y="94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70" y="98"/>
                  </a:lnTo>
                  <a:lnTo>
                    <a:pt x="70" y="98"/>
                  </a:lnTo>
                  <a:lnTo>
                    <a:pt x="72" y="96"/>
                  </a:lnTo>
                  <a:lnTo>
                    <a:pt x="74" y="95"/>
                  </a:lnTo>
                  <a:lnTo>
                    <a:pt x="138" y="21"/>
                  </a:lnTo>
                  <a:lnTo>
                    <a:pt x="162" y="21"/>
                  </a:lnTo>
                  <a:lnTo>
                    <a:pt x="162" y="82"/>
                  </a:lnTo>
                  <a:lnTo>
                    <a:pt x="162" y="82"/>
                  </a:lnTo>
                  <a:lnTo>
                    <a:pt x="162" y="83"/>
                  </a:lnTo>
                  <a:lnTo>
                    <a:pt x="164" y="84"/>
                  </a:lnTo>
                  <a:lnTo>
                    <a:pt x="165" y="86"/>
                  </a:lnTo>
                  <a:lnTo>
                    <a:pt x="168" y="87"/>
                  </a:lnTo>
                  <a:lnTo>
                    <a:pt x="168" y="87"/>
                  </a:lnTo>
                  <a:lnTo>
                    <a:pt x="170" y="86"/>
                  </a:lnTo>
                  <a:lnTo>
                    <a:pt x="172" y="84"/>
                  </a:lnTo>
                  <a:lnTo>
                    <a:pt x="173" y="83"/>
                  </a:lnTo>
                  <a:lnTo>
                    <a:pt x="173" y="82"/>
                  </a:lnTo>
                  <a:lnTo>
                    <a:pt x="173" y="21"/>
                  </a:lnTo>
                  <a:lnTo>
                    <a:pt x="197" y="21"/>
                  </a:lnTo>
                  <a:lnTo>
                    <a:pt x="262" y="95"/>
                  </a:lnTo>
                  <a:lnTo>
                    <a:pt x="262" y="95"/>
                  </a:lnTo>
                  <a:lnTo>
                    <a:pt x="263" y="96"/>
                  </a:lnTo>
                  <a:lnTo>
                    <a:pt x="266" y="98"/>
                  </a:lnTo>
                  <a:lnTo>
                    <a:pt x="266" y="98"/>
                  </a:lnTo>
                  <a:lnTo>
                    <a:pt x="268" y="96"/>
                  </a:lnTo>
                  <a:lnTo>
                    <a:pt x="268" y="96"/>
                  </a:lnTo>
                  <a:lnTo>
                    <a:pt x="270" y="94"/>
                  </a:lnTo>
                  <a:lnTo>
                    <a:pt x="271" y="92"/>
                  </a:lnTo>
                  <a:lnTo>
                    <a:pt x="270" y="90"/>
                  </a:lnTo>
                  <a:lnTo>
                    <a:pt x="270" y="88"/>
                  </a:lnTo>
                  <a:lnTo>
                    <a:pt x="212" y="21"/>
                  </a:lnTo>
                  <a:lnTo>
                    <a:pt x="330" y="21"/>
                  </a:lnTo>
                  <a:lnTo>
                    <a:pt x="330" y="21"/>
                  </a:lnTo>
                  <a:lnTo>
                    <a:pt x="333" y="21"/>
                  </a:lnTo>
                  <a:lnTo>
                    <a:pt x="334" y="20"/>
                  </a:lnTo>
                  <a:lnTo>
                    <a:pt x="335" y="19"/>
                  </a:lnTo>
                  <a:lnTo>
                    <a:pt x="335" y="16"/>
                  </a:lnTo>
                  <a:lnTo>
                    <a:pt x="335" y="5"/>
                  </a:lnTo>
                  <a:lnTo>
                    <a:pt x="335" y="5"/>
                  </a:lnTo>
                  <a:lnTo>
                    <a:pt x="335" y="4"/>
                  </a:lnTo>
                  <a:lnTo>
                    <a:pt x="334" y="1"/>
                  </a:lnTo>
                  <a:lnTo>
                    <a:pt x="333" y="0"/>
                  </a:lnTo>
                  <a:lnTo>
                    <a:pt x="330" y="0"/>
                  </a:lnTo>
                  <a:lnTo>
                    <a:pt x="3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12" name="Freeform 178">
              <a:extLst>
                <a:ext uri="{FF2B5EF4-FFF2-40B4-BE49-F238E27FC236}">
                  <a16:creationId xmlns:a16="http://schemas.microsoft.com/office/drawing/2014/main" id="{A84BB46A-4F7C-4C7B-8ACE-2B0344725E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87501" y="1785938"/>
              <a:ext cx="215900" cy="180975"/>
            </a:xfrm>
            <a:custGeom>
              <a:avLst/>
              <a:gdLst>
                <a:gd name="T0" fmla="*/ 266 w 271"/>
                <a:gd name="T1" fmla="*/ 227 h 227"/>
                <a:gd name="T2" fmla="*/ 267 w 271"/>
                <a:gd name="T3" fmla="*/ 227 h 227"/>
                <a:gd name="T4" fmla="*/ 270 w 271"/>
                <a:gd name="T5" fmla="*/ 225 h 227"/>
                <a:gd name="T6" fmla="*/ 271 w 271"/>
                <a:gd name="T7" fmla="*/ 27 h 227"/>
                <a:gd name="T8" fmla="*/ 270 w 271"/>
                <a:gd name="T9" fmla="*/ 24 h 227"/>
                <a:gd name="T10" fmla="*/ 267 w 271"/>
                <a:gd name="T11" fmla="*/ 22 h 227"/>
                <a:gd name="T12" fmla="*/ 162 w 271"/>
                <a:gd name="T13" fmla="*/ 22 h 227"/>
                <a:gd name="T14" fmla="*/ 162 w 271"/>
                <a:gd name="T15" fmla="*/ 6 h 227"/>
                <a:gd name="T16" fmla="*/ 161 w 271"/>
                <a:gd name="T17" fmla="*/ 2 h 227"/>
                <a:gd name="T18" fmla="*/ 157 w 271"/>
                <a:gd name="T19" fmla="*/ 0 h 227"/>
                <a:gd name="T20" fmla="*/ 114 w 271"/>
                <a:gd name="T21" fmla="*/ 0 h 227"/>
                <a:gd name="T22" fmla="*/ 110 w 271"/>
                <a:gd name="T23" fmla="*/ 2 h 227"/>
                <a:gd name="T24" fmla="*/ 109 w 271"/>
                <a:gd name="T25" fmla="*/ 6 h 227"/>
                <a:gd name="T26" fmla="*/ 5 w 271"/>
                <a:gd name="T27" fmla="*/ 22 h 227"/>
                <a:gd name="T28" fmla="*/ 4 w 271"/>
                <a:gd name="T29" fmla="*/ 22 h 227"/>
                <a:gd name="T30" fmla="*/ 1 w 271"/>
                <a:gd name="T31" fmla="*/ 24 h 227"/>
                <a:gd name="T32" fmla="*/ 0 w 271"/>
                <a:gd name="T33" fmla="*/ 222 h 227"/>
                <a:gd name="T34" fmla="*/ 1 w 271"/>
                <a:gd name="T35" fmla="*/ 225 h 227"/>
                <a:gd name="T36" fmla="*/ 4 w 271"/>
                <a:gd name="T37" fmla="*/ 227 h 227"/>
                <a:gd name="T38" fmla="*/ 5 w 271"/>
                <a:gd name="T39" fmla="*/ 227 h 227"/>
                <a:gd name="T40" fmla="*/ 195 w 271"/>
                <a:gd name="T41" fmla="*/ 108 h 227"/>
                <a:gd name="T42" fmla="*/ 197 w 271"/>
                <a:gd name="T43" fmla="*/ 105 h 227"/>
                <a:gd name="T44" fmla="*/ 200 w 271"/>
                <a:gd name="T45" fmla="*/ 102 h 227"/>
                <a:gd name="T46" fmla="*/ 223 w 271"/>
                <a:gd name="T47" fmla="*/ 102 h 227"/>
                <a:gd name="T48" fmla="*/ 226 w 271"/>
                <a:gd name="T49" fmla="*/ 105 h 227"/>
                <a:gd name="T50" fmla="*/ 228 w 271"/>
                <a:gd name="T51" fmla="*/ 108 h 227"/>
                <a:gd name="T52" fmla="*/ 228 w 271"/>
                <a:gd name="T53" fmla="*/ 174 h 227"/>
                <a:gd name="T54" fmla="*/ 226 w 271"/>
                <a:gd name="T55" fmla="*/ 178 h 227"/>
                <a:gd name="T56" fmla="*/ 223 w 271"/>
                <a:gd name="T57" fmla="*/ 179 h 227"/>
                <a:gd name="T58" fmla="*/ 200 w 271"/>
                <a:gd name="T59" fmla="*/ 179 h 227"/>
                <a:gd name="T60" fmla="*/ 197 w 271"/>
                <a:gd name="T61" fmla="*/ 178 h 227"/>
                <a:gd name="T62" fmla="*/ 195 w 271"/>
                <a:gd name="T63" fmla="*/ 174 h 227"/>
                <a:gd name="T64" fmla="*/ 119 w 271"/>
                <a:gd name="T65" fmla="*/ 75 h 227"/>
                <a:gd name="T66" fmla="*/ 119 w 271"/>
                <a:gd name="T67" fmla="*/ 74 h 227"/>
                <a:gd name="T68" fmla="*/ 122 w 271"/>
                <a:gd name="T69" fmla="*/ 70 h 227"/>
                <a:gd name="T70" fmla="*/ 146 w 271"/>
                <a:gd name="T71" fmla="*/ 70 h 227"/>
                <a:gd name="T72" fmla="*/ 149 w 271"/>
                <a:gd name="T73" fmla="*/ 70 h 227"/>
                <a:gd name="T74" fmla="*/ 152 w 271"/>
                <a:gd name="T75" fmla="*/ 74 h 227"/>
                <a:gd name="T76" fmla="*/ 152 w 271"/>
                <a:gd name="T77" fmla="*/ 174 h 227"/>
                <a:gd name="T78" fmla="*/ 152 w 271"/>
                <a:gd name="T79" fmla="*/ 175 h 227"/>
                <a:gd name="T80" fmla="*/ 149 w 271"/>
                <a:gd name="T81" fmla="*/ 178 h 227"/>
                <a:gd name="T82" fmla="*/ 125 w 271"/>
                <a:gd name="T83" fmla="*/ 179 h 227"/>
                <a:gd name="T84" fmla="*/ 122 w 271"/>
                <a:gd name="T85" fmla="*/ 178 h 227"/>
                <a:gd name="T86" fmla="*/ 119 w 271"/>
                <a:gd name="T87" fmla="*/ 175 h 227"/>
                <a:gd name="T88" fmla="*/ 119 w 271"/>
                <a:gd name="T89" fmla="*/ 75 h 227"/>
                <a:gd name="T90" fmla="*/ 43 w 271"/>
                <a:gd name="T91" fmla="*/ 129 h 227"/>
                <a:gd name="T92" fmla="*/ 46 w 271"/>
                <a:gd name="T93" fmla="*/ 126 h 227"/>
                <a:gd name="T94" fmla="*/ 48 w 271"/>
                <a:gd name="T95" fmla="*/ 124 h 227"/>
                <a:gd name="T96" fmla="*/ 71 w 271"/>
                <a:gd name="T97" fmla="*/ 124 h 227"/>
                <a:gd name="T98" fmla="*/ 74 w 271"/>
                <a:gd name="T99" fmla="*/ 126 h 227"/>
                <a:gd name="T100" fmla="*/ 76 w 271"/>
                <a:gd name="T101" fmla="*/ 129 h 227"/>
                <a:gd name="T102" fmla="*/ 76 w 271"/>
                <a:gd name="T103" fmla="*/ 174 h 227"/>
                <a:gd name="T104" fmla="*/ 74 w 271"/>
                <a:gd name="T105" fmla="*/ 178 h 227"/>
                <a:gd name="T106" fmla="*/ 71 w 271"/>
                <a:gd name="T107" fmla="*/ 179 h 227"/>
                <a:gd name="T108" fmla="*/ 48 w 271"/>
                <a:gd name="T109" fmla="*/ 179 h 227"/>
                <a:gd name="T110" fmla="*/ 46 w 271"/>
                <a:gd name="T111" fmla="*/ 178 h 227"/>
                <a:gd name="T112" fmla="*/ 43 w 271"/>
                <a:gd name="T113" fmla="*/ 174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1" h="227">
                  <a:moveTo>
                    <a:pt x="5" y="227"/>
                  </a:moveTo>
                  <a:lnTo>
                    <a:pt x="266" y="227"/>
                  </a:lnTo>
                  <a:lnTo>
                    <a:pt x="266" y="227"/>
                  </a:lnTo>
                  <a:lnTo>
                    <a:pt x="267" y="227"/>
                  </a:lnTo>
                  <a:lnTo>
                    <a:pt x="270" y="226"/>
                  </a:lnTo>
                  <a:lnTo>
                    <a:pt x="270" y="225"/>
                  </a:lnTo>
                  <a:lnTo>
                    <a:pt x="271" y="222"/>
                  </a:lnTo>
                  <a:lnTo>
                    <a:pt x="271" y="27"/>
                  </a:lnTo>
                  <a:lnTo>
                    <a:pt x="271" y="27"/>
                  </a:lnTo>
                  <a:lnTo>
                    <a:pt x="270" y="24"/>
                  </a:lnTo>
                  <a:lnTo>
                    <a:pt x="270" y="23"/>
                  </a:lnTo>
                  <a:lnTo>
                    <a:pt x="267" y="22"/>
                  </a:lnTo>
                  <a:lnTo>
                    <a:pt x="266" y="22"/>
                  </a:lnTo>
                  <a:lnTo>
                    <a:pt x="162" y="22"/>
                  </a:lnTo>
                  <a:lnTo>
                    <a:pt x="162" y="6"/>
                  </a:lnTo>
                  <a:lnTo>
                    <a:pt x="162" y="6"/>
                  </a:lnTo>
                  <a:lnTo>
                    <a:pt x="162" y="3"/>
                  </a:lnTo>
                  <a:lnTo>
                    <a:pt x="161" y="2"/>
                  </a:lnTo>
                  <a:lnTo>
                    <a:pt x="160" y="0"/>
                  </a:lnTo>
                  <a:lnTo>
                    <a:pt x="157" y="0"/>
                  </a:lnTo>
                  <a:lnTo>
                    <a:pt x="114" y="0"/>
                  </a:lnTo>
                  <a:lnTo>
                    <a:pt x="114" y="0"/>
                  </a:lnTo>
                  <a:lnTo>
                    <a:pt x="111" y="0"/>
                  </a:lnTo>
                  <a:lnTo>
                    <a:pt x="110" y="2"/>
                  </a:lnTo>
                  <a:lnTo>
                    <a:pt x="109" y="3"/>
                  </a:lnTo>
                  <a:lnTo>
                    <a:pt x="109" y="6"/>
                  </a:lnTo>
                  <a:lnTo>
                    <a:pt x="109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0" y="27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1" y="225"/>
                  </a:lnTo>
                  <a:lnTo>
                    <a:pt x="1" y="226"/>
                  </a:lnTo>
                  <a:lnTo>
                    <a:pt x="4" y="227"/>
                  </a:lnTo>
                  <a:lnTo>
                    <a:pt x="5" y="227"/>
                  </a:lnTo>
                  <a:lnTo>
                    <a:pt x="5" y="227"/>
                  </a:lnTo>
                  <a:close/>
                  <a:moveTo>
                    <a:pt x="195" y="108"/>
                  </a:moveTo>
                  <a:lnTo>
                    <a:pt x="195" y="108"/>
                  </a:lnTo>
                  <a:lnTo>
                    <a:pt x="196" y="106"/>
                  </a:lnTo>
                  <a:lnTo>
                    <a:pt x="197" y="105"/>
                  </a:lnTo>
                  <a:lnTo>
                    <a:pt x="199" y="104"/>
                  </a:lnTo>
                  <a:lnTo>
                    <a:pt x="200" y="102"/>
                  </a:lnTo>
                  <a:lnTo>
                    <a:pt x="223" y="102"/>
                  </a:lnTo>
                  <a:lnTo>
                    <a:pt x="223" y="102"/>
                  </a:lnTo>
                  <a:lnTo>
                    <a:pt x="224" y="104"/>
                  </a:lnTo>
                  <a:lnTo>
                    <a:pt x="226" y="105"/>
                  </a:lnTo>
                  <a:lnTo>
                    <a:pt x="227" y="106"/>
                  </a:lnTo>
                  <a:lnTo>
                    <a:pt x="228" y="108"/>
                  </a:lnTo>
                  <a:lnTo>
                    <a:pt x="228" y="174"/>
                  </a:lnTo>
                  <a:lnTo>
                    <a:pt x="228" y="174"/>
                  </a:lnTo>
                  <a:lnTo>
                    <a:pt x="227" y="175"/>
                  </a:lnTo>
                  <a:lnTo>
                    <a:pt x="226" y="178"/>
                  </a:lnTo>
                  <a:lnTo>
                    <a:pt x="224" y="178"/>
                  </a:lnTo>
                  <a:lnTo>
                    <a:pt x="223" y="179"/>
                  </a:lnTo>
                  <a:lnTo>
                    <a:pt x="200" y="179"/>
                  </a:lnTo>
                  <a:lnTo>
                    <a:pt x="200" y="179"/>
                  </a:lnTo>
                  <a:lnTo>
                    <a:pt x="199" y="178"/>
                  </a:lnTo>
                  <a:lnTo>
                    <a:pt x="197" y="178"/>
                  </a:lnTo>
                  <a:lnTo>
                    <a:pt x="196" y="175"/>
                  </a:lnTo>
                  <a:lnTo>
                    <a:pt x="195" y="174"/>
                  </a:lnTo>
                  <a:lnTo>
                    <a:pt x="195" y="108"/>
                  </a:lnTo>
                  <a:close/>
                  <a:moveTo>
                    <a:pt x="119" y="75"/>
                  </a:moveTo>
                  <a:lnTo>
                    <a:pt x="119" y="75"/>
                  </a:lnTo>
                  <a:lnTo>
                    <a:pt x="119" y="74"/>
                  </a:lnTo>
                  <a:lnTo>
                    <a:pt x="121" y="71"/>
                  </a:lnTo>
                  <a:lnTo>
                    <a:pt x="122" y="70"/>
                  </a:lnTo>
                  <a:lnTo>
                    <a:pt x="125" y="70"/>
                  </a:lnTo>
                  <a:lnTo>
                    <a:pt x="146" y="70"/>
                  </a:lnTo>
                  <a:lnTo>
                    <a:pt x="146" y="70"/>
                  </a:lnTo>
                  <a:lnTo>
                    <a:pt x="149" y="70"/>
                  </a:lnTo>
                  <a:lnTo>
                    <a:pt x="150" y="71"/>
                  </a:lnTo>
                  <a:lnTo>
                    <a:pt x="152" y="74"/>
                  </a:lnTo>
                  <a:lnTo>
                    <a:pt x="152" y="75"/>
                  </a:lnTo>
                  <a:lnTo>
                    <a:pt x="152" y="174"/>
                  </a:lnTo>
                  <a:lnTo>
                    <a:pt x="152" y="174"/>
                  </a:lnTo>
                  <a:lnTo>
                    <a:pt x="152" y="175"/>
                  </a:lnTo>
                  <a:lnTo>
                    <a:pt x="150" y="178"/>
                  </a:lnTo>
                  <a:lnTo>
                    <a:pt x="149" y="178"/>
                  </a:lnTo>
                  <a:lnTo>
                    <a:pt x="146" y="179"/>
                  </a:lnTo>
                  <a:lnTo>
                    <a:pt x="125" y="179"/>
                  </a:lnTo>
                  <a:lnTo>
                    <a:pt x="125" y="179"/>
                  </a:lnTo>
                  <a:lnTo>
                    <a:pt x="122" y="178"/>
                  </a:lnTo>
                  <a:lnTo>
                    <a:pt x="121" y="178"/>
                  </a:lnTo>
                  <a:lnTo>
                    <a:pt x="119" y="175"/>
                  </a:lnTo>
                  <a:lnTo>
                    <a:pt x="119" y="174"/>
                  </a:lnTo>
                  <a:lnTo>
                    <a:pt x="119" y="75"/>
                  </a:lnTo>
                  <a:close/>
                  <a:moveTo>
                    <a:pt x="43" y="129"/>
                  </a:moveTo>
                  <a:lnTo>
                    <a:pt x="43" y="129"/>
                  </a:lnTo>
                  <a:lnTo>
                    <a:pt x="44" y="128"/>
                  </a:lnTo>
                  <a:lnTo>
                    <a:pt x="46" y="126"/>
                  </a:lnTo>
                  <a:lnTo>
                    <a:pt x="47" y="125"/>
                  </a:lnTo>
                  <a:lnTo>
                    <a:pt x="48" y="124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2" y="125"/>
                  </a:lnTo>
                  <a:lnTo>
                    <a:pt x="74" y="126"/>
                  </a:lnTo>
                  <a:lnTo>
                    <a:pt x="75" y="128"/>
                  </a:lnTo>
                  <a:lnTo>
                    <a:pt x="76" y="129"/>
                  </a:lnTo>
                  <a:lnTo>
                    <a:pt x="76" y="174"/>
                  </a:lnTo>
                  <a:lnTo>
                    <a:pt x="76" y="174"/>
                  </a:lnTo>
                  <a:lnTo>
                    <a:pt x="75" y="175"/>
                  </a:lnTo>
                  <a:lnTo>
                    <a:pt x="74" y="178"/>
                  </a:lnTo>
                  <a:lnTo>
                    <a:pt x="72" y="178"/>
                  </a:lnTo>
                  <a:lnTo>
                    <a:pt x="71" y="179"/>
                  </a:lnTo>
                  <a:lnTo>
                    <a:pt x="48" y="179"/>
                  </a:lnTo>
                  <a:lnTo>
                    <a:pt x="48" y="179"/>
                  </a:lnTo>
                  <a:lnTo>
                    <a:pt x="47" y="178"/>
                  </a:lnTo>
                  <a:lnTo>
                    <a:pt x="46" y="178"/>
                  </a:lnTo>
                  <a:lnTo>
                    <a:pt x="44" y="175"/>
                  </a:lnTo>
                  <a:lnTo>
                    <a:pt x="43" y="174"/>
                  </a:lnTo>
                  <a:lnTo>
                    <a:pt x="43" y="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D9240E9-4D86-4713-BD13-3DB2224F907C}"/>
              </a:ext>
            </a:extLst>
          </p:cNvPr>
          <p:cNvCxnSpPr/>
          <p:nvPr/>
        </p:nvCxnSpPr>
        <p:spPr>
          <a:xfrm>
            <a:off x="6011744" y="1928046"/>
            <a:ext cx="0" cy="73453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FA24A7-F7E5-4F91-8B44-401A3E005595}"/>
              </a:ext>
            </a:extLst>
          </p:cNvPr>
          <p:cNvGrpSpPr/>
          <p:nvPr/>
        </p:nvGrpSpPr>
        <p:grpSpPr>
          <a:xfrm>
            <a:off x="5256200" y="2959561"/>
            <a:ext cx="4538101" cy="734530"/>
            <a:chOff x="886568" y="3344602"/>
            <a:chExt cx="4538101" cy="734530"/>
          </a:xfrm>
          <a:solidFill>
            <a:schemeClr val="tx1">
              <a:lumMod val="95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9596F9A-8D5A-47BB-90E7-E053C1B52DD5}"/>
                </a:ext>
              </a:extLst>
            </p:cNvPr>
            <p:cNvSpPr/>
            <p:nvPr/>
          </p:nvSpPr>
          <p:spPr>
            <a:xfrm>
              <a:off x="1814277" y="3419480"/>
              <a:ext cx="3610392" cy="600164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12161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Neural Network provides near perfect results in its ability to predict for</a:t>
              </a:r>
              <a:r>
                <a:rPr lang="en-US" sz="11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this data.  It is our recommended model moving forward.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29C239E-3B8B-4A8A-A752-36A2EA35FE0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6568" y="3450723"/>
              <a:ext cx="522288" cy="522288"/>
              <a:chOff x="6716713" y="4183698"/>
              <a:chExt cx="522288" cy="522288"/>
            </a:xfrm>
            <a:grpFill/>
          </p:grpSpPr>
          <p:sp>
            <p:nvSpPr>
              <p:cNvPr id="18" name="Freeform 73">
                <a:extLst>
                  <a:ext uri="{FF2B5EF4-FFF2-40B4-BE49-F238E27FC236}">
                    <a16:creationId xmlns:a16="http://schemas.microsoft.com/office/drawing/2014/main" id="{FE1494D6-50F8-4A37-9617-D1EDCDD32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16713" y="4183698"/>
                <a:ext cx="522288" cy="522288"/>
              </a:xfrm>
              <a:custGeom>
                <a:avLst/>
                <a:gdLst>
                  <a:gd name="T0" fmla="*/ 312 w 657"/>
                  <a:gd name="T1" fmla="*/ 657 h 657"/>
                  <a:gd name="T2" fmla="*/ 262 w 657"/>
                  <a:gd name="T3" fmla="*/ 650 h 657"/>
                  <a:gd name="T4" fmla="*/ 200 w 657"/>
                  <a:gd name="T5" fmla="*/ 632 h 657"/>
                  <a:gd name="T6" fmla="*/ 120 w 657"/>
                  <a:gd name="T7" fmla="*/ 582 h 657"/>
                  <a:gd name="T8" fmla="*/ 57 w 657"/>
                  <a:gd name="T9" fmla="*/ 512 h 657"/>
                  <a:gd name="T10" fmla="*/ 15 w 657"/>
                  <a:gd name="T11" fmla="*/ 426 h 657"/>
                  <a:gd name="T12" fmla="*/ 4 w 657"/>
                  <a:gd name="T13" fmla="*/ 379 h 657"/>
                  <a:gd name="T14" fmla="*/ 0 w 657"/>
                  <a:gd name="T15" fmla="*/ 328 h 657"/>
                  <a:gd name="T16" fmla="*/ 2 w 657"/>
                  <a:gd name="T17" fmla="*/ 294 h 657"/>
                  <a:gd name="T18" fmla="*/ 10 w 657"/>
                  <a:gd name="T19" fmla="*/ 246 h 657"/>
                  <a:gd name="T20" fmla="*/ 39 w 657"/>
                  <a:gd name="T21" fmla="*/ 172 h 657"/>
                  <a:gd name="T22" fmla="*/ 96 w 657"/>
                  <a:gd name="T23" fmla="*/ 95 h 657"/>
                  <a:gd name="T24" fmla="*/ 172 w 657"/>
                  <a:gd name="T25" fmla="*/ 39 h 657"/>
                  <a:gd name="T26" fmla="*/ 246 w 657"/>
                  <a:gd name="T27" fmla="*/ 9 h 657"/>
                  <a:gd name="T28" fmla="*/ 295 w 657"/>
                  <a:gd name="T29" fmla="*/ 1 h 657"/>
                  <a:gd name="T30" fmla="*/ 328 w 657"/>
                  <a:gd name="T31" fmla="*/ 0 h 657"/>
                  <a:gd name="T32" fmla="*/ 379 w 657"/>
                  <a:gd name="T33" fmla="*/ 4 h 657"/>
                  <a:gd name="T34" fmla="*/ 426 w 657"/>
                  <a:gd name="T35" fmla="*/ 15 h 657"/>
                  <a:gd name="T36" fmla="*/ 512 w 657"/>
                  <a:gd name="T37" fmla="*/ 56 h 657"/>
                  <a:gd name="T38" fmla="*/ 582 w 657"/>
                  <a:gd name="T39" fmla="*/ 119 h 657"/>
                  <a:gd name="T40" fmla="*/ 632 w 657"/>
                  <a:gd name="T41" fmla="*/ 200 h 657"/>
                  <a:gd name="T42" fmla="*/ 651 w 657"/>
                  <a:gd name="T43" fmla="*/ 262 h 657"/>
                  <a:gd name="T44" fmla="*/ 657 w 657"/>
                  <a:gd name="T45" fmla="*/ 312 h 657"/>
                  <a:gd name="T46" fmla="*/ 657 w 657"/>
                  <a:gd name="T47" fmla="*/ 345 h 657"/>
                  <a:gd name="T48" fmla="*/ 651 w 657"/>
                  <a:gd name="T49" fmla="*/ 395 h 657"/>
                  <a:gd name="T50" fmla="*/ 632 w 657"/>
                  <a:gd name="T51" fmla="*/ 457 h 657"/>
                  <a:gd name="T52" fmla="*/ 582 w 657"/>
                  <a:gd name="T53" fmla="*/ 537 h 657"/>
                  <a:gd name="T54" fmla="*/ 512 w 657"/>
                  <a:gd name="T55" fmla="*/ 601 h 657"/>
                  <a:gd name="T56" fmla="*/ 426 w 657"/>
                  <a:gd name="T57" fmla="*/ 642 h 657"/>
                  <a:gd name="T58" fmla="*/ 379 w 657"/>
                  <a:gd name="T59" fmla="*/ 653 h 657"/>
                  <a:gd name="T60" fmla="*/ 328 w 657"/>
                  <a:gd name="T61" fmla="*/ 657 h 657"/>
                  <a:gd name="T62" fmla="*/ 328 w 657"/>
                  <a:gd name="T63" fmla="*/ 37 h 657"/>
                  <a:gd name="T64" fmla="*/ 242 w 657"/>
                  <a:gd name="T65" fmla="*/ 50 h 657"/>
                  <a:gd name="T66" fmla="*/ 166 w 657"/>
                  <a:gd name="T67" fmla="*/ 87 h 657"/>
                  <a:gd name="T68" fmla="*/ 104 w 657"/>
                  <a:gd name="T69" fmla="*/ 144 h 657"/>
                  <a:gd name="T70" fmla="*/ 61 w 657"/>
                  <a:gd name="T71" fmla="*/ 215 h 657"/>
                  <a:gd name="T72" fmla="*/ 39 w 657"/>
                  <a:gd name="T73" fmla="*/ 298 h 657"/>
                  <a:gd name="T74" fmla="*/ 39 w 657"/>
                  <a:gd name="T75" fmla="*/ 359 h 657"/>
                  <a:gd name="T76" fmla="*/ 61 w 657"/>
                  <a:gd name="T77" fmla="*/ 442 h 657"/>
                  <a:gd name="T78" fmla="*/ 104 w 657"/>
                  <a:gd name="T79" fmla="*/ 513 h 657"/>
                  <a:gd name="T80" fmla="*/ 166 w 657"/>
                  <a:gd name="T81" fmla="*/ 570 h 657"/>
                  <a:gd name="T82" fmla="*/ 242 w 657"/>
                  <a:gd name="T83" fmla="*/ 606 h 657"/>
                  <a:gd name="T84" fmla="*/ 328 w 657"/>
                  <a:gd name="T85" fmla="*/ 619 h 657"/>
                  <a:gd name="T86" fmla="*/ 387 w 657"/>
                  <a:gd name="T87" fmla="*/ 614 h 657"/>
                  <a:gd name="T88" fmla="*/ 468 w 657"/>
                  <a:gd name="T89" fmla="*/ 585 h 657"/>
                  <a:gd name="T90" fmla="*/ 535 w 657"/>
                  <a:gd name="T91" fmla="*/ 535 h 657"/>
                  <a:gd name="T92" fmla="*/ 585 w 657"/>
                  <a:gd name="T93" fmla="*/ 468 h 657"/>
                  <a:gd name="T94" fmla="*/ 614 w 657"/>
                  <a:gd name="T95" fmla="*/ 387 h 657"/>
                  <a:gd name="T96" fmla="*/ 620 w 657"/>
                  <a:gd name="T97" fmla="*/ 328 h 657"/>
                  <a:gd name="T98" fmla="*/ 606 w 657"/>
                  <a:gd name="T99" fmla="*/ 242 h 657"/>
                  <a:gd name="T100" fmla="*/ 570 w 657"/>
                  <a:gd name="T101" fmla="*/ 165 h 657"/>
                  <a:gd name="T102" fmla="*/ 514 w 657"/>
                  <a:gd name="T103" fmla="*/ 103 h 657"/>
                  <a:gd name="T104" fmla="*/ 442 w 657"/>
                  <a:gd name="T105" fmla="*/ 60 h 657"/>
                  <a:gd name="T106" fmla="*/ 359 w 657"/>
                  <a:gd name="T107" fmla="*/ 39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57" h="657">
                    <a:moveTo>
                      <a:pt x="328" y="657"/>
                    </a:moveTo>
                    <a:lnTo>
                      <a:pt x="328" y="657"/>
                    </a:lnTo>
                    <a:lnTo>
                      <a:pt x="312" y="657"/>
                    </a:lnTo>
                    <a:lnTo>
                      <a:pt x="295" y="656"/>
                    </a:lnTo>
                    <a:lnTo>
                      <a:pt x="278" y="653"/>
                    </a:lnTo>
                    <a:lnTo>
                      <a:pt x="262" y="650"/>
                    </a:lnTo>
                    <a:lnTo>
                      <a:pt x="246" y="646"/>
                    </a:lnTo>
                    <a:lnTo>
                      <a:pt x="231" y="642"/>
                    </a:lnTo>
                    <a:lnTo>
                      <a:pt x="200" y="632"/>
                    </a:lnTo>
                    <a:lnTo>
                      <a:pt x="172" y="618"/>
                    </a:lnTo>
                    <a:lnTo>
                      <a:pt x="145" y="601"/>
                    </a:lnTo>
                    <a:lnTo>
                      <a:pt x="120" y="582"/>
                    </a:lnTo>
                    <a:lnTo>
                      <a:pt x="96" y="560"/>
                    </a:lnTo>
                    <a:lnTo>
                      <a:pt x="75" y="537"/>
                    </a:lnTo>
                    <a:lnTo>
                      <a:pt x="57" y="512"/>
                    </a:lnTo>
                    <a:lnTo>
                      <a:pt x="39" y="485"/>
                    </a:lnTo>
                    <a:lnTo>
                      <a:pt x="26" y="457"/>
                    </a:lnTo>
                    <a:lnTo>
                      <a:pt x="15" y="426"/>
                    </a:lnTo>
                    <a:lnTo>
                      <a:pt x="10" y="411"/>
                    </a:lnTo>
                    <a:lnTo>
                      <a:pt x="7" y="395"/>
                    </a:lnTo>
                    <a:lnTo>
                      <a:pt x="4" y="379"/>
                    </a:lnTo>
                    <a:lnTo>
                      <a:pt x="2" y="361"/>
                    </a:lnTo>
                    <a:lnTo>
                      <a:pt x="0" y="345"/>
                    </a:lnTo>
                    <a:lnTo>
                      <a:pt x="0" y="328"/>
                    </a:lnTo>
                    <a:lnTo>
                      <a:pt x="0" y="328"/>
                    </a:lnTo>
                    <a:lnTo>
                      <a:pt x="0" y="312"/>
                    </a:lnTo>
                    <a:lnTo>
                      <a:pt x="2" y="294"/>
                    </a:lnTo>
                    <a:lnTo>
                      <a:pt x="4" y="278"/>
                    </a:lnTo>
                    <a:lnTo>
                      <a:pt x="7" y="262"/>
                    </a:lnTo>
                    <a:lnTo>
                      <a:pt x="10" y="246"/>
                    </a:lnTo>
                    <a:lnTo>
                      <a:pt x="15" y="231"/>
                    </a:lnTo>
                    <a:lnTo>
                      <a:pt x="26" y="200"/>
                    </a:lnTo>
                    <a:lnTo>
                      <a:pt x="39" y="172"/>
                    </a:lnTo>
                    <a:lnTo>
                      <a:pt x="57" y="145"/>
                    </a:lnTo>
                    <a:lnTo>
                      <a:pt x="75" y="119"/>
                    </a:lnTo>
                    <a:lnTo>
                      <a:pt x="96" y="95"/>
                    </a:lnTo>
                    <a:lnTo>
                      <a:pt x="120" y="75"/>
                    </a:lnTo>
                    <a:lnTo>
                      <a:pt x="145" y="56"/>
                    </a:lnTo>
                    <a:lnTo>
                      <a:pt x="172" y="39"/>
                    </a:lnTo>
                    <a:lnTo>
                      <a:pt x="200" y="25"/>
                    </a:lnTo>
                    <a:lnTo>
                      <a:pt x="231" y="15"/>
                    </a:lnTo>
                    <a:lnTo>
                      <a:pt x="246" y="9"/>
                    </a:lnTo>
                    <a:lnTo>
                      <a:pt x="262" y="7"/>
                    </a:lnTo>
                    <a:lnTo>
                      <a:pt x="278" y="4"/>
                    </a:lnTo>
                    <a:lnTo>
                      <a:pt x="295" y="1"/>
                    </a:lnTo>
                    <a:lnTo>
                      <a:pt x="312" y="0"/>
                    </a:lnTo>
                    <a:lnTo>
                      <a:pt x="328" y="0"/>
                    </a:lnTo>
                    <a:lnTo>
                      <a:pt x="328" y="0"/>
                    </a:lnTo>
                    <a:lnTo>
                      <a:pt x="346" y="0"/>
                    </a:lnTo>
                    <a:lnTo>
                      <a:pt x="362" y="1"/>
                    </a:lnTo>
                    <a:lnTo>
                      <a:pt x="379" y="4"/>
                    </a:lnTo>
                    <a:lnTo>
                      <a:pt x="395" y="7"/>
                    </a:lnTo>
                    <a:lnTo>
                      <a:pt x="411" y="9"/>
                    </a:lnTo>
                    <a:lnTo>
                      <a:pt x="426" y="15"/>
                    </a:lnTo>
                    <a:lnTo>
                      <a:pt x="457" y="25"/>
                    </a:lnTo>
                    <a:lnTo>
                      <a:pt x="485" y="39"/>
                    </a:lnTo>
                    <a:lnTo>
                      <a:pt x="512" y="56"/>
                    </a:lnTo>
                    <a:lnTo>
                      <a:pt x="538" y="75"/>
                    </a:lnTo>
                    <a:lnTo>
                      <a:pt x="561" y="95"/>
                    </a:lnTo>
                    <a:lnTo>
                      <a:pt x="582" y="119"/>
                    </a:lnTo>
                    <a:lnTo>
                      <a:pt x="601" y="145"/>
                    </a:lnTo>
                    <a:lnTo>
                      <a:pt x="618" y="172"/>
                    </a:lnTo>
                    <a:lnTo>
                      <a:pt x="632" y="200"/>
                    </a:lnTo>
                    <a:lnTo>
                      <a:pt x="643" y="231"/>
                    </a:lnTo>
                    <a:lnTo>
                      <a:pt x="648" y="246"/>
                    </a:lnTo>
                    <a:lnTo>
                      <a:pt x="651" y="262"/>
                    </a:lnTo>
                    <a:lnTo>
                      <a:pt x="653" y="278"/>
                    </a:lnTo>
                    <a:lnTo>
                      <a:pt x="656" y="294"/>
                    </a:lnTo>
                    <a:lnTo>
                      <a:pt x="657" y="312"/>
                    </a:lnTo>
                    <a:lnTo>
                      <a:pt x="657" y="328"/>
                    </a:lnTo>
                    <a:lnTo>
                      <a:pt x="657" y="328"/>
                    </a:lnTo>
                    <a:lnTo>
                      <a:pt x="657" y="345"/>
                    </a:lnTo>
                    <a:lnTo>
                      <a:pt x="656" y="361"/>
                    </a:lnTo>
                    <a:lnTo>
                      <a:pt x="653" y="379"/>
                    </a:lnTo>
                    <a:lnTo>
                      <a:pt x="651" y="395"/>
                    </a:lnTo>
                    <a:lnTo>
                      <a:pt x="648" y="411"/>
                    </a:lnTo>
                    <a:lnTo>
                      <a:pt x="643" y="426"/>
                    </a:lnTo>
                    <a:lnTo>
                      <a:pt x="632" y="457"/>
                    </a:lnTo>
                    <a:lnTo>
                      <a:pt x="618" y="485"/>
                    </a:lnTo>
                    <a:lnTo>
                      <a:pt x="601" y="512"/>
                    </a:lnTo>
                    <a:lnTo>
                      <a:pt x="582" y="537"/>
                    </a:lnTo>
                    <a:lnTo>
                      <a:pt x="561" y="560"/>
                    </a:lnTo>
                    <a:lnTo>
                      <a:pt x="538" y="582"/>
                    </a:lnTo>
                    <a:lnTo>
                      <a:pt x="512" y="601"/>
                    </a:lnTo>
                    <a:lnTo>
                      <a:pt x="485" y="618"/>
                    </a:lnTo>
                    <a:lnTo>
                      <a:pt x="457" y="632"/>
                    </a:lnTo>
                    <a:lnTo>
                      <a:pt x="426" y="642"/>
                    </a:lnTo>
                    <a:lnTo>
                      <a:pt x="411" y="646"/>
                    </a:lnTo>
                    <a:lnTo>
                      <a:pt x="395" y="650"/>
                    </a:lnTo>
                    <a:lnTo>
                      <a:pt x="379" y="653"/>
                    </a:lnTo>
                    <a:lnTo>
                      <a:pt x="362" y="656"/>
                    </a:lnTo>
                    <a:lnTo>
                      <a:pt x="346" y="657"/>
                    </a:lnTo>
                    <a:lnTo>
                      <a:pt x="328" y="657"/>
                    </a:lnTo>
                    <a:lnTo>
                      <a:pt x="328" y="657"/>
                    </a:lnTo>
                    <a:close/>
                    <a:moveTo>
                      <a:pt x="328" y="37"/>
                    </a:moveTo>
                    <a:lnTo>
                      <a:pt x="328" y="37"/>
                    </a:lnTo>
                    <a:lnTo>
                      <a:pt x="299" y="39"/>
                    </a:lnTo>
                    <a:lnTo>
                      <a:pt x="270" y="43"/>
                    </a:lnTo>
                    <a:lnTo>
                      <a:pt x="242" y="50"/>
                    </a:lnTo>
                    <a:lnTo>
                      <a:pt x="215" y="60"/>
                    </a:lnTo>
                    <a:lnTo>
                      <a:pt x="190" y="72"/>
                    </a:lnTo>
                    <a:lnTo>
                      <a:pt x="166" y="87"/>
                    </a:lnTo>
                    <a:lnTo>
                      <a:pt x="144" y="103"/>
                    </a:lnTo>
                    <a:lnTo>
                      <a:pt x="123" y="122"/>
                    </a:lnTo>
                    <a:lnTo>
                      <a:pt x="104" y="144"/>
                    </a:lnTo>
                    <a:lnTo>
                      <a:pt x="88" y="165"/>
                    </a:lnTo>
                    <a:lnTo>
                      <a:pt x="73" y="189"/>
                    </a:lnTo>
                    <a:lnTo>
                      <a:pt x="61" y="215"/>
                    </a:lnTo>
                    <a:lnTo>
                      <a:pt x="50" y="242"/>
                    </a:lnTo>
                    <a:lnTo>
                      <a:pt x="43" y="270"/>
                    </a:lnTo>
                    <a:lnTo>
                      <a:pt x="39" y="298"/>
                    </a:lnTo>
                    <a:lnTo>
                      <a:pt x="38" y="328"/>
                    </a:lnTo>
                    <a:lnTo>
                      <a:pt x="38" y="328"/>
                    </a:lnTo>
                    <a:lnTo>
                      <a:pt x="39" y="359"/>
                    </a:lnTo>
                    <a:lnTo>
                      <a:pt x="43" y="387"/>
                    </a:lnTo>
                    <a:lnTo>
                      <a:pt x="50" y="415"/>
                    </a:lnTo>
                    <a:lnTo>
                      <a:pt x="61" y="442"/>
                    </a:lnTo>
                    <a:lnTo>
                      <a:pt x="73" y="468"/>
                    </a:lnTo>
                    <a:lnTo>
                      <a:pt x="88" y="492"/>
                    </a:lnTo>
                    <a:lnTo>
                      <a:pt x="104" y="513"/>
                    </a:lnTo>
                    <a:lnTo>
                      <a:pt x="123" y="535"/>
                    </a:lnTo>
                    <a:lnTo>
                      <a:pt x="144" y="554"/>
                    </a:lnTo>
                    <a:lnTo>
                      <a:pt x="166" y="570"/>
                    </a:lnTo>
                    <a:lnTo>
                      <a:pt x="190" y="585"/>
                    </a:lnTo>
                    <a:lnTo>
                      <a:pt x="215" y="597"/>
                    </a:lnTo>
                    <a:lnTo>
                      <a:pt x="242" y="606"/>
                    </a:lnTo>
                    <a:lnTo>
                      <a:pt x="270" y="614"/>
                    </a:lnTo>
                    <a:lnTo>
                      <a:pt x="299" y="618"/>
                    </a:lnTo>
                    <a:lnTo>
                      <a:pt x="328" y="619"/>
                    </a:lnTo>
                    <a:lnTo>
                      <a:pt x="328" y="619"/>
                    </a:lnTo>
                    <a:lnTo>
                      <a:pt x="359" y="618"/>
                    </a:lnTo>
                    <a:lnTo>
                      <a:pt x="387" y="614"/>
                    </a:lnTo>
                    <a:lnTo>
                      <a:pt x="415" y="606"/>
                    </a:lnTo>
                    <a:lnTo>
                      <a:pt x="442" y="597"/>
                    </a:lnTo>
                    <a:lnTo>
                      <a:pt x="468" y="585"/>
                    </a:lnTo>
                    <a:lnTo>
                      <a:pt x="492" y="570"/>
                    </a:lnTo>
                    <a:lnTo>
                      <a:pt x="514" y="554"/>
                    </a:lnTo>
                    <a:lnTo>
                      <a:pt x="535" y="535"/>
                    </a:lnTo>
                    <a:lnTo>
                      <a:pt x="554" y="513"/>
                    </a:lnTo>
                    <a:lnTo>
                      <a:pt x="570" y="492"/>
                    </a:lnTo>
                    <a:lnTo>
                      <a:pt x="585" y="468"/>
                    </a:lnTo>
                    <a:lnTo>
                      <a:pt x="597" y="442"/>
                    </a:lnTo>
                    <a:lnTo>
                      <a:pt x="606" y="415"/>
                    </a:lnTo>
                    <a:lnTo>
                      <a:pt x="614" y="387"/>
                    </a:lnTo>
                    <a:lnTo>
                      <a:pt x="618" y="359"/>
                    </a:lnTo>
                    <a:lnTo>
                      <a:pt x="620" y="328"/>
                    </a:lnTo>
                    <a:lnTo>
                      <a:pt x="620" y="328"/>
                    </a:lnTo>
                    <a:lnTo>
                      <a:pt x="618" y="298"/>
                    </a:lnTo>
                    <a:lnTo>
                      <a:pt x="614" y="270"/>
                    </a:lnTo>
                    <a:lnTo>
                      <a:pt x="606" y="242"/>
                    </a:lnTo>
                    <a:lnTo>
                      <a:pt x="597" y="215"/>
                    </a:lnTo>
                    <a:lnTo>
                      <a:pt x="585" y="189"/>
                    </a:lnTo>
                    <a:lnTo>
                      <a:pt x="570" y="165"/>
                    </a:lnTo>
                    <a:lnTo>
                      <a:pt x="554" y="144"/>
                    </a:lnTo>
                    <a:lnTo>
                      <a:pt x="535" y="122"/>
                    </a:lnTo>
                    <a:lnTo>
                      <a:pt x="514" y="103"/>
                    </a:lnTo>
                    <a:lnTo>
                      <a:pt x="492" y="87"/>
                    </a:lnTo>
                    <a:lnTo>
                      <a:pt x="468" y="72"/>
                    </a:lnTo>
                    <a:lnTo>
                      <a:pt x="442" y="60"/>
                    </a:lnTo>
                    <a:lnTo>
                      <a:pt x="415" y="50"/>
                    </a:lnTo>
                    <a:lnTo>
                      <a:pt x="387" y="43"/>
                    </a:lnTo>
                    <a:lnTo>
                      <a:pt x="359" y="39"/>
                    </a:lnTo>
                    <a:lnTo>
                      <a:pt x="328" y="37"/>
                    </a:lnTo>
                    <a:lnTo>
                      <a:pt x="328" y="37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19" name="Freeform 216">
                <a:extLst>
                  <a:ext uri="{FF2B5EF4-FFF2-40B4-BE49-F238E27FC236}">
                    <a16:creationId xmlns:a16="http://schemas.microsoft.com/office/drawing/2014/main" id="{C094B42E-D950-4CD3-A704-CAD5A23704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31013" y="4294823"/>
                <a:ext cx="296863" cy="298450"/>
              </a:xfrm>
              <a:custGeom>
                <a:avLst/>
                <a:gdLst>
                  <a:gd name="T0" fmla="*/ 321 w 374"/>
                  <a:gd name="T1" fmla="*/ 151 h 375"/>
                  <a:gd name="T2" fmla="*/ 336 w 374"/>
                  <a:gd name="T3" fmla="*/ 81 h 375"/>
                  <a:gd name="T4" fmla="*/ 336 w 374"/>
                  <a:gd name="T5" fmla="*/ 73 h 375"/>
                  <a:gd name="T6" fmla="*/ 298 w 374"/>
                  <a:gd name="T7" fmla="*/ 36 h 375"/>
                  <a:gd name="T8" fmla="*/ 255 w 374"/>
                  <a:gd name="T9" fmla="*/ 67 h 375"/>
                  <a:gd name="T10" fmla="*/ 216 w 374"/>
                  <a:gd name="T11" fmla="*/ 5 h 375"/>
                  <a:gd name="T12" fmla="*/ 211 w 374"/>
                  <a:gd name="T13" fmla="*/ 0 h 375"/>
                  <a:gd name="T14" fmla="*/ 159 w 374"/>
                  <a:gd name="T15" fmla="*/ 1 h 375"/>
                  <a:gd name="T16" fmla="*/ 151 w 374"/>
                  <a:gd name="T17" fmla="*/ 54 h 375"/>
                  <a:gd name="T18" fmla="*/ 79 w 374"/>
                  <a:gd name="T19" fmla="*/ 38 h 375"/>
                  <a:gd name="T20" fmla="*/ 71 w 374"/>
                  <a:gd name="T21" fmla="*/ 38 h 375"/>
                  <a:gd name="T22" fmla="*/ 35 w 374"/>
                  <a:gd name="T23" fmla="*/ 77 h 375"/>
                  <a:gd name="T24" fmla="*/ 66 w 374"/>
                  <a:gd name="T25" fmla="*/ 118 h 375"/>
                  <a:gd name="T26" fmla="*/ 5 w 374"/>
                  <a:gd name="T27" fmla="*/ 157 h 375"/>
                  <a:gd name="T28" fmla="*/ 0 w 374"/>
                  <a:gd name="T29" fmla="*/ 163 h 375"/>
                  <a:gd name="T30" fmla="*/ 1 w 374"/>
                  <a:gd name="T31" fmla="*/ 215 h 375"/>
                  <a:gd name="T32" fmla="*/ 52 w 374"/>
                  <a:gd name="T33" fmla="*/ 224 h 375"/>
                  <a:gd name="T34" fmla="*/ 36 w 374"/>
                  <a:gd name="T35" fmla="*/ 294 h 375"/>
                  <a:gd name="T36" fmla="*/ 38 w 374"/>
                  <a:gd name="T37" fmla="*/ 302 h 375"/>
                  <a:gd name="T38" fmla="*/ 74 w 374"/>
                  <a:gd name="T39" fmla="*/ 339 h 375"/>
                  <a:gd name="T40" fmla="*/ 79 w 374"/>
                  <a:gd name="T41" fmla="*/ 337 h 375"/>
                  <a:gd name="T42" fmla="*/ 133 w 374"/>
                  <a:gd name="T43" fmla="*/ 316 h 375"/>
                  <a:gd name="T44" fmla="*/ 156 w 374"/>
                  <a:gd name="T45" fmla="*/ 370 h 375"/>
                  <a:gd name="T46" fmla="*/ 211 w 374"/>
                  <a:gd name="T47" fmla="*/ 375 h 375"/>
                  <a:gd name="T48" fmla="*/ 216 w 374"/>
                  <a:gd name="T49" fmla="*/ 370 h 375"/>
                  <a:gd name="T50" fmla="*/ 239 w 374"/>
                  <a:gd name="T51" fmla="*/ 316 h 375"/>
                  <a:gd name="T52" fmla="*/ 294 w 374"/>
                  <a:gd name="T53" fmla="*/ 337 h 375"/>
                  <a:gd name="T54" fmla="*/ 300 w 374"/>
                  <a:gd name="T55" fmla="*/ 339 h 375"/>
                  <a:gd name="T56" fmla="*/ 336 w 374"/>
                  <a:gd name="T57" fmla="*/ 302 h 375"/>
                  <a:gd name="T58" fmla="*/ 308 w 374"/>
                  <a:gd name="T59" fmla="*/ 257 h 375"/>
                  <a:gd name="T60" fmla="*/ 321 w 374"/>
                  <a:gd name="T61" fmla="*/ 224 h 375"/>
                  <a:gd name="T62" fmla="*/ 372 w 374"/>
                  <a:gd name="T63" fmla="*/ 215 h 375"/>
                  <a:gd name="T64" fmla="*/ 374 w 374"/>
                  <a:gd name="T65" fmla="*/ 163 h 375"/>
                  <a:gd name="T66" fmla="*/ 368 w 374"/>
                  <a:gd name="T67" fmla="*/ 157 h 375"/>
                  <a:gd name="T68" fmla="*/ 179 w 374"/>
                  <a:gd name="T69" fmla="*/ 266 h 375"/>
                  <a:gd name="T70" fmla="*/ 142 w 374"/>
                  <a:gd name="T71" fmla="*/ 254 h 375"/>
                  <a:gd name="T72" fmla="*/ 113 w 374"/>
                  <a:gd name="T73" fmla="*/ 219 h 375"/>
                  <a:gd name="T74" fmla="*/ 108 w 374"/>
                  <a:gd name="T75" fmla="*/ 187 h 375"/>
                  <a:gd name="T76" fmla="*/ 109 w 374"/>
                  <a:gd name="T77" fmla="*/ 171 h 375"/>
                  <a:gd name="T78" fmla="*/ 130 w 374"/>
                  <a:gd name="T79" fmla="*/ 132 h 375"/>
                  <a:gd name="T80" fmla="*/ 171 w 374"/>
                  <a:gd name="T81" fmla="*/ 109 h 375"/>
                  <a:gd name="T82" fmla="*/ 187 w 374"/>
                  <a:gd name="T83" fmla="*/ 108 h 375"/>
                  <a:gd name="T84" fmla="*/ 218 w 374"/>
                  <a:gd name="T85" fmla="*/ 114 h 375"/>
                  <a:gd name="T86" fmla="*/ 253 w 374"/>
                  <a:gd name="T87" fmla="*/ 142 h 375"/>
                  <a:gd name="T88" fmla="*/ 266 w 374"/>
                  <a:gd name="T89" fmla="*/ 179 h 375"/>
                  <a:gd name="T90" fmla="*/ 266 w 374"/>
                  <a:gd name="T91" fmla="*/ 196 h 375"/>
                  <a:gd name="T92" fmla="*/ 253 w 374"/>
                  <a:gd name="T93" fmla="*/ 233 h 375"/>
                  <a:gd name="T94" fmla="*/ 218 w 374"/>
                  <a:gd name="T95" fmla="*/ 261 h 375"/>
                  <a:gd name="T96" fmla="*/ 187 w 374"/>
                  <a:gd name="T97" fmla="*/ 267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74" h="375">
                    <a:moveTo>
                      <a:pt x="368" y="157"/>
                    </a:moveTo>
                    <a:lnTo>
                      <a:pt x="321" y="151"/>
                    </a:lnTo>
                    <a:lnTo>
                      <a:pt x="321" y="151"/>
                    </a:lnTo>
                    <a:lnTo>
                      <a:pt x="314" y="134"/>
                    </a:lnTo>
                    <a:lnTo>
                      <a:pt x="308" y="118"/>
                    </a:lnTo>
                    <a:lnTo>
                      <a:pt x="336" y="81"/>
                    </a:lnTo>
                    <a:lnTo>
                      <a:pt x="336" y="81"/>
                    </a:lnTo>
                    <a:lnTo>
                      <a:pt x="337" y="77"/>
                    </a:lnTo>
                    <a:lnTo>
                      <a:pt x="336" y="73"/>
                    </a:lnTo>
                    <a:lnTo>
                      <a:pt x="302" y="38"/>
                    </a:lnTo>
                    <a:lnTo>
                      <a:pt x="302" y="38"/>
                    </a:lnTo>
                    <a:lnTo>
                      <a:pt x="298" y="36"/>
                    </a:lnTo>
                    <a:lnTo>
                      <a:pt x="294" y="38"/>
                    </a:lnTo>
                    <a:lnTo>
                      <a:pt x="255" y="67"/>
                    </a:lnTo>
                    <a:lnTo>
                      <a:pt x="255" y="67"/>
                    </a:lnTo>
                    <a:lnTo>
                      <a:pt x="239" y="59"/>
                    </a:lnTo>
                    <a:lnTo>
                      <a:pt x="223" y="54"/>
                    </a:lnTo>
                    <a:lnTo>
                      <a:pt x="216" y="5"/>
                    </a:lnTo>
                    <a:lnTo>
                      <a:pt x="216" y="5"/>
                    </a:lnTo>
                    <a:lnTo>
                      <a:pt x="215" y="1"/>
                    </a:lnTo>
                    <a:lnTo>
                      <a:pt x="211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59" y="1"/>
                    </a:lnTo>
                    <a:lnTo>
                      <a:pt x="156" y="5"/>
                    </a:lnTo>
                    <a:lnTo>
                      <a:pt x="151" y="54"/>
                    </a:lnTo>
                    <a:lnTo>
                      <a:pt x="151" y="54"/>
                    </a:lnTo>
                    <a:lnTo>
                      <a:pt x="133" y="59"/>
                    </a:lnTo>
                    <a:lnTo>
                      <a:pt x="118" y="67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75" y="36"/>
                    </a:lnTo>
                    <a:lnTo>
                      <a:pt x="71" y="38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35" y="77"/>
                    </a:lnTo>
                    <a:lnTo>
                      <a:pt x="36" y="81"/>
                    </a:lnTo>
                    <a:lnTo>
                      <a:pt x="66" y="118"/>
                    </a:lnTo>
                    <a:lnTo>
                      <a:pt x="66" y="118"/>
                    </a:lnTo>
                    <a:lnTo>
                      <a:pt x="58" y="134"/>
                    </a:lnTo>
                    <a:lnTo>
                      <a:pt x="52" y="151"/>
                    </a:lnTo>
                    <a:lnTo>
                      <a:pt x="5" y="157"/>
                    </a:lnTo>
                    <a:lnTo>
                      <a:pt x="5" y="157"/>
                    </a:lnTo>
                    <a:lnTo>
                      <a:pt x="1" y="160"/>
                    </a:lnTo>
                    <a:lnTo>
                      <a:pt x="0" y="163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1" y="215"/>
                    </a:lnTo>
                    <a:lnTo>
                      <a:pt x="5" y="218"/>
                    </a:lnTo>
                    <a:lnTo>
                      <a:pt x="52" y="224"/>
                    </a:lnTo>
                    <a:lnTo>
                      <a:pt x="52" y="224"/>
                    </a:lnTo>
                    <a:lnTo>
                      <a:pt x="58" y="241"/>
                    </a:lnTo>
                    <a:lnTo>
                      <a:pt x="66" y="257"/>
                    </a:lnTo>
                    <a:lnTo>
                      <a:pt x="36" y="294"/>
                    </a:lnTo>
                    <a:lnTo>
                      <a:pt x="36" y="294"/>
                    </a:lnTo>
                    <a:lnTo>
                      <a:pt x="35" y="298"/>
                    </a:lnTo>
                    <a:lnTo>
                      <a:pt x="38" y="302"/>
                    </a:lnTo>
                    <a:lnTo>
                      <a:pt x="71" y="337"/>
                    </a:lnTo>
                    <a:lnTo>
                      <a:pt x="71" y="337"/>
                    </a:lnTo>
                    <a:lnTo>
                      <a:pt x="74" y="339"/>
                    </a:lnTo>
                    <a:lnTo>
                      <a:pt x="75" y="339"/>
                    </a:lnTo>
                    <a:lnTo>
                      <a:pt x="75" y="339"/>
                    </a:lnTo>
                    <a:lnTo>
                      <a:pt x="79" y="337"/>
                    </a:lnTo>
                    <a:lnTo>
                      <a:pt x="118" y="308"/>
                    </a:lnTo>
                    <a:lnTo>
                      <a:pt x="118" y="308"/>
                    </a:lnTo>
                    <a:lnTo>
                      <a:pt x="133" y="316"/>
                    </a:lnTo>
                    <a:lnTo>
                      <a:pt x="151" y="321"/>
                    </a:lnTo>
                    <a:lnTo>
                      <a:pt x="156" y="370"/>
                    </a:lnTo>
                    <a:lnTo>
                      <a:pt x="156" y="370"/>
                    </a:lnTo>
                    <a:lnTo>
                      <a:pt x="159" y="374"/>
                    </a:lnTo>
                    <a:lnTo>
                      <a:pt x="163" y="375"/>
                    </a:lnTo>
                    <a:lnTo>
                      <a:pt x="211" y="375"/>
                    </a:lnTo>
                    <a:lnTo>
                      <a:pt x="211" y="375"/>
                    </a:lnTo>
                    <a:lnTo>
                      <a:pt x="215" y="374"/>
                    </a:lnTo>
                    <a:lnTo>
                      <a:pt x="216" y="370"/>
                    </a:lnTo>
                    <a:lnTo>
                      <a:pt x="223" y="321"/>
                    </a:lnTo>
                    <a:lnTo>
                      <a:pt x="223" y="321"/>
                    </a:lnTo>
                    <a:lnTo>
                      <a:pt x="239" y="316"/>
                    </a:lnTo>
                    <a:lnTo>
                      <a:pt x="255" y="308"/>
                    </a:lnTo>
                    <a:lnTo>
                      <a:pt x="294" y="337"/>
                    </a:lnTo>
                    <a:lnTo>
                      <a:pt x="294" y="337"/>
                    </a:lnTo>
                    <a:lnTo>
                      <a:pt x="297" y="339"/>
                    </a:lnTo>
                    <a:lnTo>
                      <a:pt x="297" y="339"/>
                    </a:lnTo>
                    <a:lnTo>
                      <a:pt x="300" y="339"/>
                    </a:lnTo>
                    <a:lnTo>
                      <a:pt x="302" y="337"/>
                    </a:lnTo>
                    <a:lnTo>
                      <a:pt x="336" y="302"/>
                    </a:lnTo>
                    <a:lnTo>
                      <a:pt x="336" y="302"/>
                    </a:lnTo>
                    <a:lnTo>
                      <a:pt x="337" y="298"/>
                    </a:lnTo>
                    <a:lnTo>
                      <a:pt x="336" y="294"/>
                    </a:lnTo>
                    <a:lnTo>
                      <a:pt x="308" y="257"/>
                    </a:lnTo>
                    <a:lnTo>
                      <a:pt x="308" y="257"/>
                    </a:lnTo>
                    <a:lnTo>
                      <a:pt x="314" y="241"/>
                    </a:lnTo>
                    <a:lnTo>
                      <a:pt x="321" y="224"/>
                    </a:lnTo>
                    <a:lnTo>
                      <a:pt x="368" y="218"/>
                    </a:lnTo>
                    <a:lnTo>
                      <a:pt x="368" y="218"/>
                    </a:lnTo>
                    <a:lnTo>
                      <a:pt x="372" y="215"/>
                    </a:lnTo>
                    <a:lnTo>
                      <a:pt x="374" y="211"/>
                    </a:lnTo>
                    <a:lnTo>
                      <a:pt x="374" y="163"/>
                    </a:lnTo>
                    <a:lnTo>
                      <a:pt x="374" y="163"/>
                    </a:lnTo>
                    <a:lnTo>
                      <a:pt x="372" y="160"/>
                    </a:lnTo>
                    <a:lnTo>
                      <a:pt x="368" y="157"/>
                    </a:lnTo>
                    <a:lnTo>
                      <a:pt x="368" y="157"/>
                    </a:lnTo>
                    <a:close/>
                    <a:moveTo>
                      <a:pt x="187" y="267"/>
                    </a:moveTo>
                    <a:lnTo>
                      <a:pt x="187" y="267"/>
                    </a:lnTo>
                    <a:lnTo>
                      <a:pt x="179" y="266"/>
                    </a:lnTo>
                    <a:lnTo>
                      <a:pt x="171" y="266"/>
                    </a:lnTo>
                    <a:lnTo>
                      <a:pt x="156" y="261"/>
                    </a:lnTo>
                    <a:lnTo>
                      <a:pt x="142" y="254"/>
                    </a:lnTo>
                    <a:lnTo>
                      <a:pt x="130" y="243"/>
                    </a:lnTo>
                    <a:lnTo>
                      <a:pt x="121" y="233"/>
                    </a:lnTo>
                    <a:lnTo>
                      <a:pt x="113" y="219"/>
                    </a:lnTo>
                    <a:lnTo>
                      <a:pt x="109" y="203"/>
                    </a:lnTo>
                    <a:lnTo>
                      <a:pt x="108" y="196"/>
                    </a:lnTo>
                    <a:lnTo>
                      <a:pt x="108" y="187"/>
                    </a:lnTo>
                    <a:lnTo>
                      <a:pt x="108" y="187"/>
                    </a:lnTo>
                    <a:lnTo>
                      <a:pt x="108" y="179"/>
                    </a:lnTo>
                    <a:lnTo>
                      <a:pt x="109" y="171"/>
                    </a:lnTo>
                    <a:lnTo>
                      <a:pt x="113" y="156"/>
                    </a:lnTo>
                    <a:lnTo>
                      <a:pt x="121" y="142"/>
                    </a:lnTo>
                    <a:lnTo>
                      <a:pt x="130" y="132"/>
                    </a:lnTo>
                    <a:lnTo>
                      <a:pt x="142" y="121"/>
                    </a:lnTo>
                    <a:lnTo>
                      <a:pt x="156" y="114"/>
                    </a:lnTo>
                    <a:lnTo>
                      <a:pt x="171" y="109"/>
                    </a:lnTo>
                    <a:lnTo>
                      <a:pt x="179" y="108"/>
                    </a:lnTo>
                    <a:lnTo>
                      <a:pt x="187" y="108"/>
                    </a:lnTo>
                    <a:lnTo>
                      <a:pt x="187" y="108"/>
                    </a:lnTo>
                    <a:lnTo>
                      <a:pt x="195" y="108"/>
                    </a:lnTo>
                    <a:lnTo>
                      <a:pt x="203" y="109"/>
                    </a:lnTo>
                    <a:lnTo>
                      <a:pt x="218" y="114"/>
                    </a:lnTo>
                    <a:lnTo>
                      <a:pt x="231" y="121"/>
                    </a:lnTo>
                    <a:lnTo>
                      <a:pt x="243" y="132"/>
                    </a:lnTo>
                    <a:lnTo>
                      <a:pt x="253" y="142"/>
                    </a:lnTo>
                    <a:lnTo>
                      <a:pt x="259" y="156"/>
                    </a:lnTo>
                    <a:lnTo>
                      <a:pt x="265" y="171"/>
                    </a:lnTo>
                    <a:lnTo>
                      <a:pt x="266" y="179"/>
                    </a:lnTo>
                    <a:lnTo>
                      <a:pt x="266" y="187"/>
                    </a:lnTo>
                    <a:lnTo>
                      <a:pt x="266" y="187"/>
                    </a:lnTo>
                    <a:lnTo>
                      <a:pt x="266" y="196"/>
                    </a:lnTo>
                    <a:lnTo>
                      <a:pt x="265" y="203"/>
                    </a:lnTo>
                    <a:lnTo>
                      <a:pt x="259" y="219"/>
                    </a:lnTo>
                    <a:lnTo>
                      <a:pt x="253" y="233"/>
                    </a:lnTo>
                    <a:lnTo>
                      <a:pt x="243" y="243"/>
                    </a:lnTo>
                    <a:lnTo>
                      <a:pt x="231" y="254"/>
                    </a:lnTo>
                    <a:lnTo>
                      <a:pt x="218" y="261"/>
                    </a:lnTo>
                    <a:lnTo>
                      <a:pt x="203" y="266"/>
                    </a:lnTo>
                    <a:lnTo>
                      <a:pt x="195" y="266"/>
                    </a:lnTo>
                    <a:lnTo>
                      <a:pt x="187" y="267"/>
                    </a:lnTo>
                    <a:lnTo>
                      <a:pt x="187" y="267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A8612C5-D06F-4E4C-9C5A-F0D03BFB01FC}"/>
                </a:ext>
              </a:extLst>
            </p:cNvPr>
            <p:cNvCxnSpPr/>
            <p:nvPr/>
          </p:nvCxnSpPr>
          <p:spPr>
            <a:xfrm>
              <a:off x="1642112" y="3344602"/>
              <a:ext cx="0" cy="734530"/>
            </a:xfrm>
            <a:prstGeom prst="line">
              <a:avLst/>
            </a:prstGeom>
            <a:grpFill/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57D3B3B-CFB3-4CAB-9FD5-1B89CD1CE437}"/>
              </a:ext>
            </a:extLst>
          </p:cNvPr>
          <p:cNvGrpSpPr/>
          <p:nvPr/>
        </p:nvGrpSpPr>
        <p:grpSpPr>
          <a:xfrm>
            <a:off x="5274322" y="3981314"/>
            <a:ext cx="4519979" cy="734530"/>
            <a:chOff x="904690" y="4401675"/>
            <a:chExt cx="4519979" cy="734530"/>
          </a:xfrm>
          <a:solidFill>
            <a:schemeClr val="tx1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55C0DA1-FFED-41E3-99B9-A8A769F51DB9}"/>
                </a:ext>
              </a:extLst>
            </p:cNvPr>
            <p:cNvSpPr/>
            <p:nvPr/>
          </p:nvSpPr>
          <p:spPr>
            <a:xfrm>
              <a:off x="1814277" y="4476553"/>
              <a:ext cx="3610392" cy="600164"/>
            </a:xfrm>
            <a:prstGeom prst="rect">
              <a:avLst/>
            </a:prstGeom>
            <a:solidFill>
              <a:schemeClr val="tx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12161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Next steps could include testing the model on other 4-node electrical grids or expanding to other grid types.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C08C4EA-0CF3-4902-823A-B7BB4CC8AEA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04690" y="4507796"/>
              <a:ext cx="522288" cy="522288"/>
              <a:chOff x="1435101" y="5849938"/>
              <a:chExt cx="522288" cy="522288"/>
            </a:xfrm>
            <a:grpFill/>
          </p:grpSpPr>
          <p:sp>
            <p:nvSpPr>
              <p:cNvPr id="24" name="Freeform 73">
                <a:extLst>
                  <a:ext uri="{FF2B5EF4-FFF2-40B4-BE49-F238E27FC236}">
                    <a16:creationId xmlns:a16="http://schemas.microsoft.com/office/drawing/2014/main" id="{A56D4DDC-28D8-4799-A242-CE2E4732C2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35101" y="5849938"/>
                <a:ext cx="522288" cy="522288"/>
              </a:xfrm>
              <a:custGeom>
                <a:avLst/>
                <a:gdLst>
                  <a:gd name="T0" fmla="*/ 312 w 659"/>
                  <a:gd name="T1" fmla="*/ 657 h 657"/>
                  <a:gd name="T2" fmla="*/ 262 w 659"/>
                  <a:gd name="T3" fmla="*/ 651 h 657"/>
                  <a:gd name="T4" fmla="*/ 202 w 659"/>
                  <a:gd name="T5" fmla="*/ 632 h 657"/>
                  <a:gd name="T6" fmla="*/ 120 w 659"/>
                  <a:gd name="T7" fmla="*/ 582 h 657"/>
                  <a:gd name="T8" fmla="*/ 57 w 659"/>
                  <a:gd name="T9" fmla="*/ 512 h 657"/>
                  <a:gd name="T10" fmla="*/ 15 w 659"/>
                  <a:gd name="T11" fmla="*/ 426 h 657"/>
                  <a:gd name="T12" fmla="*/ 5 w 659"/>
                  <a:gd name="T13" fmla="*/ 379 h 657"/>
                  <a:gd name="T14" fmla="*/ 0 w 659"/>
                  <a:gd name="T15" fmla="*/ 328 h 657"/>
                  <a:gd name="T16" fmla="*/ 2 w 659"/>
                  <a:gd name="T17" fmla="*/ 296 h 657"/>
                  <a:gd name="T18" fmla="*/ 11 w 659"/>
                  <a:gd name="T19" fmla="*/ 246 h 657"/>
                  <a:gd name="T20" fmla="*/ 41 w 659"/>
                  <a:gd name="T21" fmla="*/ 172 h 657"/>
                  <a:gd name="T22" fmla="*/ 97 w 659"/>
                  <a:gd name="T23" fmla="*/ 97 h 657"/>
                  <a:gd name="T24" fmla="*/ 172 w 659"/>
                  <a:gd name="T25" fmla="*/ 39 h 657"/>
                  <a:gd name="T26" fmla="*/ 248 w 659"/>
                  <a:gd name="T27" fmla="*/ 10 h 657"/>
                  <a:gd name="T28" fmla="*/ 296 w 659"/>
                  <a:gd name="T29" fmla="*/ 2 h 657"/>
                  <a:gd name="T30" fmla="*/ 330 w 659"/>
                  <a:gd name="T31" fmla="*/ 0 h 657"/>
                  <a:gd name="T32" fmla="*/ 379 w 659"/>
                  <a:gd name="T33" fmla="*/ 4 h 657"/>
                  <a:gd name="T34" fmla="*/ 426 w 659"/>
                  <a:gd name="T35" fmla="*/ 15 h 657"/>
                  <a:gd name="T36" fmla="*/ 514 w 659"/>
                  <a:gd name="T37" fmla="*/ 57 h 657"/>
                  <a:gd name="T38" fmla="*/ 583 w 659"/>
                  <a:gd name="T39" fmla="*/ 120 h 657"/>
                  <a:gd name="T40" fmla="*/ 632 w 659"/>
                  <a:gd name="T41" fmla="*/ 201 h 657"/>
                  <a:gd name="T42" fmla="*/ 652 w 659"/>
                  <a:gd name="T43" fmla="*/ 262 h 657"/>
                  <a:gd name="T44" fmla="*/ 657 w 659"/>
                  <a:gd name="T45" fmla="*/ 312 h 657"/>
                  <a:gd name="T46" fmla="*/ 657 w 659"/>
                  <a:gd name="T47" fmla="*/ 346 h 657"/>
                  <a:gd name="T48" fmla="*/ 652 w 659"/>
                  <a:gd name="T49" fmla="*/ 395 h 657"/>
                  <a:gd name="T50" fmla="*/ 632 w 659"/>
                  <a:gd name="T51" fmla="*/ 457 h 657"/>
                  <a:gd name="T52" fmla="*/ 583 w 659"/>
                  <a:gd name="T53" fmla="*/ 538 h 657"/>
                  <a:gd name="T54" fmla="*/ 514 w 659"/>
                  <a:gd name="T55" fmla="*/ 601 h 657"/>
                  <a:gd name="T56" fmla="*/ 426 w 659"/>
                  <a:gd name="T57" fmla="*/ 642 h 657"/>
                  <a:gd name="T58" fmla="*/ 379 w 659"/>
                  <a:gd name="T59" fmla="*/ 653 h 657"/>
                  <a:gd name="T60" fmla="*/ 330 w 659"/>
                  <a:gd name="T61" fmla="*/ 657 h 657"/>
                  <a:gd name="T62" fmla="*/ 330 w 659"/>
                  <a:gd name="T63" fmla="*/ 38 h 657"/>
                  <a:gd name="T64" fmla="*/ 242 w 659"/>
                  <a:gd name="T65" fmla="*/ 50 h 657"/>
                  <a:gd name="T66" fmla="*/ 167 w 659"/>
                  <a:gd name="T67" fmla="*/ 88 h 657"/>
                  <a:gd name="T68" fmla="*/ 105 w 659"/>
                  <a:gd name="T69" fmla="*/ 144 h 657"/>
                  <a:gd name="T70" fmla="*/ 61 w 659"/>
                  <a:gd name="T71" fmla="*/ 215 h 657"/>
                  <a:gd name="T72" fmla="*/ 39 w 659"/>
                  <a:gd name="T73" fmla="*/ 299 h 657"/>
                  <a:gd name="T74" fmla="*/ 39 w 659"/>
                  <a:gd name="T75" fmla="*/ 359 h 657"/>
                  <a:gd name="T76" fmla="*/ 61 w 659"/>
                  <a:gd name="T77" fmla="*/ 442 h 657"/>
                  <a:gd name="T78" fmla="*/ 105 w 659"/>
                  <a:gd name="T79" fmla="*/ 514 h 657"/>
                  <a:gd name="T80" fmla="*/ 167 w 659"/>
                  <a:gd name="T81" fmla="*/ 570 h 657"/>
                  <a:gd name="T82" fmla="*/ 242 w 659"/>
                  <a:gd name="T83" fmla="*/ 608 h 657"/>
                  <a:gd name="T84" fmla="*/ 330 w 659"/>
                  <a:gd name="T85" fmla="*/ 620 h 657"/>
                  <a:gd name="T86" fmla="*/ 387 w 659"/>
                  <a:gd name="T87" fmla="*/ 614 h 657"/>
                  <a:gd name="T88" fmla="*/ 468 w 659"/>
                  <a:gd name="T89" fmla="*/ 585 h 657"/>
                  <a:gd name="T90" fmla="*/ 535 w 659"/>
                  <a:gd name="T91" fmla="*/ 535 h 657"/>
                  <a:gd name="T92" fmla="*/ 585 w 659"/>
                  <a:gd name="T93" fmla="*/ 468 h 657"/>
                  <a:gd name="T94" fmla="*/ 614 w 659"/>
                  <a:gd name="T95" fmla="*/ 387 h 657"/>
                  <a:gd name="T96" fmla="*/ 621 w 659"/>
                  <a:gd name="T97" fmla="*/ 328 h 657"/>
                  <a:gd name="T98" fmla="*/ 608 w 659"/>
                  <a:gd name="T99" fmla="*/ 242 h 657"/>
                  <a:gd name="T100" fmla="*/ 570 w 659"/>
                  <a:gd name="T101" fmla="*/ 166 h 657"/>
                  <a:gd name="T102" fmla="*/ 515 w 659"/>
                  <a:gd name="T103" fmla="*/ 104 h 657"/>
                  <a:gd name="T104" fmla="*/ 442 w 659"/>
                  <a:gd name="T105" fmla="*/ 61 h 657"/>
                  <a:gd name="T106" fmla="*/ 359 w 659"/>
                  <a:gd name="T107" fmla="*/ 39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59" h="657">
                    <a:moveTo>
                      <a:pt x="330" y="657"/>
                    </a:moveTo>
                    <a:lnTo>
                      <a:pt x="330" y="657"/>
                    </a:lnTo>
                    <a:lnTo>
                      <a:pt x="312" y="657"/>
                    </a:lnTo>
                    <a:lnTo>
                      <a:pt x="296" y="656"/>
                    </a:lnTo>
                    <a:lnTo>
                      <a:pt x="280" y="653"/>
                    </a:lnTo>
                    <a:lnTo>
                      <a:pt x="262" y="651"/>
                    </a:lnTo>
                    <a:lnTo>
                      <a:pt x="248" y="648"/>
                    </a:lnTo>
                    <a:lnTo>
                      <a:pt x="232" y="642"/>
                    </a:lnTo>
                    <a:lnTo>
                      <a:pt x="202" y="632"/>
                    </a:lnTo>
                    <a:lnTo>
                      <a:pt x="172" y="618"/>
                    </a:lnTo>
                    <a:lnTo>
                      <a:pt x="146" y="601"/>
                    </a:lnTo>
                    <a:lnTo>
                      <a:pt x="120" y="582"/>
                    </a:lnTo>
                    <a:lnTo>
                      <a:pt x="97" y="561"/>
                    </a:lnTo>
                    <a:lnTo>
                      <a:pt x="76" y="538"/>
                    </a:lnTo>
                    <a:lnTo>
                      <a:pt x="57" y="512"/>
                    </a:lnTo>
                    <a:lnTo>
                      <a:pt x="41" y="485"/>
                    </a:lnTo>
                    <a:lnTo>
                      <a:pt x="26" y="457"/>
                    </a:lnTo>
                    <a:lnTo>
                      <a:pt x="15" y="426"/>
                    </a:lnTo>
                    <a:lnTo>
                      <a:pt x="11" y="411"/>
                    </a:lnTo>
                    <a:lnTo>
                      <a:pt x="7" y="395"/>
                    </a:lnTo>
                    <a:lnTo>
                      <a:pt x="5" y="379"/>
                    </a:lnTo>
                    <a:lnTo>
                      <a:pt x="2" y="362"/>
                    </a:lnTo>
                    <a:lnTo>
                      <a:pt x="0" y="346"/>
                    </a:lnTo>
                    <a:lnTo>
                      <a:pt x="0" y="328"/>
                    </a:lnTo>
                    <a:lnTo>
                      <a:pt x="0" y="328"/>
                    </a:lnTo>
                    <a:lnTo>
                      <a:pt x="0" y="312"/>
                    </a:lnTo>
                    <a:lnTo>
                      <a:pt x="2" y="296"/>
                    </a:lnTo>
                    <a:lnTo>
                      <a:pt x="5" y="278"/>
                    </a:lnTo>
                    <a:lnTo>
                      <a:pt x="7" y="262"/>
                    </a:lnTo>
                    <a:lnTo>
                      <a:pt x="11" y="246"/>
                    </a:lnTo>
                    <a:lnTo>
                      <a:pt x="15" y="231"/>
                    </a:lnTo>
                    <a:lnTo>
                      <a:pt x="26" y="201"/>
                    </a:lnTo>
                    <a:lnTo>
                      <a:pt x="41" y="172"/>
                    </a:lnTo>
                    <a:lnTo>
                      <a:pt x="57" y="146"/>
                    </a:lnTo>
                    <a:lnTo>
                      <a:pt x="76" y="120"/>
                    </a:lnTo>
                    <a:lnTo>
                      <a:pt x="97" y="97"/>
                    </a:lnTo>
                    <a:lnTo>
                      <a:pt x="120" y="76"/>
                    </a:lnTo>
                    <a:lnTo>
                      <a:pt x="146" y="57"/>
                    </a:lnTo>
                    <a:lnTo>
                      <a:pt x="172" y="39"/>
                    </a:lnTo>
                    <a:lnTo>
                      <a:pt x="202" y="26"/>
                    </a:lnTo>
                    <a:lnTo>
                      <a:pt x="232" y="15"/>
                    </a:lnTo>
                    <a:lnTo>
                      <a:pt x="248" y="10"/>
                    </a:lnTo>
                    <a:lnTo>
                      <a:pt x="262" y="7"/>
                    </a:lnTo>
                    <a:lnTo>
                      <a:pt x="280" y="4"/>
                    </a:lnTo>
                    <a:lnTo>
                      <a:pt x="296" y="2"/>
                    </a:lnTo>
                    <a:lnTo>
                      <a:pt x="312" y="0"/>
                    </a:lnTo>
                    <a:lnTo>
                      <a:pt x="330" y="0"/>
                    </a:lnTo>
                    <a:lnTo>
                      <a:pt x="330" y="0"/>
                    </a:lnTo>
                    <a:lnTo>
                      <a:pt x="346" y="0"/>
                    </a:lnTo>
                    <a:lnTo>
                      <a:pt x="363" y="2"/>
                    </a:lnTo>
                    <a:lnTo>
                      <a:pt x="379" y="4"/>
                    </a:lnTo>
                    <a:lnTo>
                      <a:pt x="395" y="7"/>
                    </a:lnTo>
                    <a:lnTo>
                      <a:pt x="412" y="10"/>
                    </a:lnTo>
                    <a:lnTo>
                      <a:pt x="426" y="15"/>
                    </a:lnTo>
                    <a:lnTo>
                      <a:pt x="457" y="26"/>
                    </a:lnTo>
                    <a:lnTo>
                      <a:pt x="485" y="39"/>
                    </a:lnTo>
                    <a:lnTo>
                      <a:pt x="514" y="57"/>
                    </a:lnTo>
                    <a:lnTo>
                      <a:pt x="538" y="76"/>
                    </a:lnTo>
                    <a:lnTo>
                      <a:pt x="562" y="97"/>
                    </a:lnTo>
                    <a:lnTo>
                      <a:pt x="583" y="120"/>
                    </a:lnTo>
                    <a:lnTo>
                      <a:pt x="602" y="146"/>
                    </a:lnTo>
                    <a:lnTo>
                      <a:pt x="618" y="172"/>
                    </a:lnTo>
                    <a:lnTo>
                      <a:pt x="632" y="201"/>
                    </a:lnTo>
                    <a:lnTo>
                      <a:pt x="643" y="231"/>
                    </a:lnTo>
                    <a:lnTo>
                      <a:pt x="648" y="246"/>
                    </a:lnTo>
                    <a:lnTo>
                      <a:pt x="652" y="262"/>
                    </a:lnTo>
                    <a:lnTo>
                      <a:pt x="655" y="278"/>
                    </a:lnTo>
                    <a:lnTo>
                      <a:pt x="656" y="296"/>
                    </a:lnTo>
                    <a:lnTo>
                      <a:pt x="657" y="312"/>
                    </a:lnTo>
                    <a:lnTo>
                      <a:pt x="659" y="328"/>
                    </a:lnTo>
                    <a:lnTo>
                      <a:pt x="659" y="328"/>
                    </a:lnTo>
                    <a:lnTo>
                      <a:pt x="657" y="346"/>
                    </a:lnTo>
                    <a:lnTo>
                      <a:pt x="656" y="362"/>
                    </a:lnTo>
                    <a:lnTo>
                      <a:pt x="655" y="379"/>
                    </a:lnTo>
                    <a:lnTo>
                      <a:pt x="652" y="395"/>
                    </a:lnTo>
                    <a:lnTo>
                      <a:pt x="648" y="411"/>
                    </a:lnTo>
                    <a:lnTo>
                      <a:pt x="643" y="426"/>
                    </a:lnTo>
                    <a:lnTo>
                      <a:pt x="632" y="457"/>
                    </a:lnTo>
                    <a:lnTo>
                      <a:pt x="618" y="485"/>
                    </a:lnTo>
                    <a:lnTo>
                      <a:pt x="602" y="512"/>
                    </a:lnTo>
                    <a:lnTo>
                      <a:pt x="583" y="538"/>
                    </a:lnTo>
                    <a:lnTo>
                      <a:pt x="562" y="561"/>
                    </a:lnTo>
                    <a:lnTo>
                      <a:pt x="538" y="582"/>
                    </a:lnTo>
                    <a:lnTo>
                      <a:pt x="514" y="601"/>
                    </a:lnTo>
                    <a:lnTo>
                      <a:pt x="485" y="618"/>
                    </a:lnTo>
                    <a:lnTo>
                      <a:pt x="457" y="632"/>
                    </a:lnTo>
                    <a:lnTo>
                      <a:pt x="426" y="642"/>
                    </a:lnTo>
                    <a:lnTo>
                      <a:pt x="412" y="648"/>
                    </a:lnTo>
                    <a:lnTo>
                      <a:pt x="395" y="651"/>
                    </a:lnTo>
                    <a:lnTo>
                      <a:pt x="379" y="653"/>
                    </a:lnTo>
                    <a:lnTo>
                      <a:pt x="363" y="656"/>
                    </a:lnTo>
                    <a:lnTo>
                      <a:pt x="346" y="657"/>
                    </a:lnTo>
                    <a:lnTo>
                      <a:pt x="330" y="657"/>
                    </a:lnTo>
                    <a:lnTo>
                      <a:pt x="330" y="657"/>
                    </a:lnTo>
                    <a:close/>
                    <a:moveTo>
                      <a:pt x="330" y="38"/>
                    </a:moveTo>
                    <a:lnTo>
                      <a:pt x="330" y="38"/>
                    </a:lnTo>
                    <a:lnTo>
                      <a:pt x="300" y="39"/>
                    </a:lnTo>
                    <a:lnTo>
                      <a:pt x="270" y="43"/>
                    </a:lnTo>
                    <a:lnTo>
                      <a:pt x="242" y="50"/>
                    </a:lnTo>
                    <a:lnTo>
                      <a:pt x="215" y="61"/>
                    </a:lnTo>
                    <a:lnTo>
                      <a:pt x="191" y="73"/>
                    </a:lnTo>
                    <a:lnTo>
                      <a:pt x="167" y="88"/>
                    </a:lnTo>
                    <a:lnTo>
                      <a:pt x="144" y="104"/>
                    </a:lnTo>
                    <a:lnTo>
                      <a:pt x="124" y="123"/>
                    </a:lnTo>
                    <a:lnTo>
                      <a:pt x="105" y="144"/>
                    </a:lnTo>
                    <a:lnTo>
                      <a:pt x="88" y="166"/>
                    </a:lnTo>
                    <a:lnTo>
                      <a:pt x="73" y="190"/>
                    </a:lnTo>
                    <a:lnTo>
                      <a:pt x="61" y="215"/>
                    </a:lnTo>
                    <a:lnTo>
                      <a:pt x="52" y="242"/>
                    </a:lnTo>
                    <a:lnTo>
                      <a:pt x="43" y="270"/>
                    </a:lnTo>
                    <a:lnTo>
                      <a:pt x="39" y="299"/>
                    </a:lnTo>
                    <a:lnTo>
                      <a:pt x="38" y="328"/>
                    </a:lnTo>
                    <a:lnTo>
                      <a:pt x="38" y="328"/>
                    </a:lnTo>
                    <a:lnTo>
                      <a:pt x="39" y="359"/>
                    </a:lnTo>
                    <a:lnTo>
                      <a:pt x="43" y="387"/>
                    </a:lnTo>
                    <a:lnTo>
                      <a:pt x="52" y="415"/>
                    </a:lnTo>
                    <a:lnTo>
                      <a:pt x="61" y="442"/>
                    </a:lnTo>
                    <a:lnTo>
                      <a:pt x="73" y="468"/>
                    </a:lnTo>
                    <a:lnTo>
                      <a:pt x="88" y="492"/>
                    </a:lnTo>
                    <a:lnTo>
                      <a:pt x="105" y="514"/>
                    </a:lnTo>
                    <a:lnTo>
                      <a:pt x="124" y="535"/>
                    </a:lnTo>
                    <a:lnTo>
                      <a:pt x="144" y="554"/>
                    </a:lnTo>
                    <a:lnTo>
                      <a:pt x="167" y="570"/>
                    </a:lnTo>
                    <a:lnTo>
                      <a:pt x="191" y="585"/>
                    </a:lnTo>
                    <a:lnTo>
                      <a:pt x="215" y="597"/>
                    </a:lnTo>
                    <a:lnTo>
                      <a:pt x="242" y="608"/>
                    </a:lnTo>
                    <a:lnTo>
                      <a:pt x="270" y="614"/>
                    </a:lnTo>
                    <a:lnTo>
                      <a:pt x="300" y="618"/>
                    </a:lnTo>
                    <a:lnTo>
                      <a:pt x="330" y="620"/>
                    </a:lnTo>
                    <a:lnTo>
                      <a:pt x="330" y="620"/>
                    </a:lnTo>
                    <a:lnTo>
                      <a:pt x="359" y="618"/>
                    </a:lnTo>
                    <a:lnTo>
                      <a:pt x="387" y="614"/>
                    </a:lnTo>
                    <a:lnTo>
                      <a:pt x="416" y="608"/>
                    </a:lnTo>
                    <a:lnTo>
                      <a:pt x="442" y="597"/>
                    </a:lnTo>
                    <a:lnTo>
                      <a:pt x="468" y="585"/>
                    </a:lnTo>
                    <a:lnTo>
                      <a:pt x="492" y="570"/>
                    </a:lnTo>
                    <a:lnTo>
                      <a:pt x="515" y="554"/>
                    </a:lnTo>
                    <a:lnTo>
                      <a:pt x="535" y="535"/>
                    </a:lnTo>
                    <a:lnTo>
                      <a:pt x="554" y="514"/>
                    </a:lnTo>
                    <a:lnTo>
                      <a:pt x="570" y="492"/>
                    </a:lnTo>
                    <a:lnTo>
                      <a:pt x="585" y="468"/>
                    </a:lnTo>
                    <a:lnTo>
                      <a:pt x="597" y="442"/>
                    </a:lnTo>
                    <a:lnTo>
                      <a:pt x="608" y="415"/>
                    </a:lnTo>
                    <a:lnTo>
                      <a:pt x="614" y="387"/>
                    </a:lnTo>
                    <a:lnTo>
                      <a:pt x="618" y="359"/>
                    </a:lnTo>
                    <a:lnTo>
                      <a:pt x="621" y="328"/>
                    </a:lnTo>
                    <a:lnTo>
                      <a:pt x="621" y="328"/>
                    </a:lnTo>
                    <a:lnTo>
                      <a:pt x="618" y="299"/>
                    </a:lnTo>
                    <a:lnTo>
                      <a:pt x="614" y="270"/>
                    </a:lnTo>
                    <a:lnTo>
                      <a:pt x="608" y="242"/>
                    </a:lnTo>
                    <a:lnTo>
                      <a:pt x="597" y="215"/>
                    </a:lnTo>
                    <a:lnTo>
                      <a:pt x="585" y="190"/>
                    </a:lnTo>
                    <a:lnTo>
                      <a:pt x="570" y="166"/>
                    </a:lnTo>
                    <a:lnTo>
                      <a:pt x="554" y="144"/>
                    </a:lnTo>
                    <a:lnTo>
                      <a:pt x="535" y="123"/>
                    </a:lnTo>
                    <a:lnTo>
                      <a:pt x="515" y="104"/>
                    </a:lnTo>
                    <a:lnTo>
                      <a:pt x="492" y="88"/>
                    </a:lnTo>
                    <a:lnTo>
                      <a:pt x="468" y="73"/>
                    </a:lnTo>
                    <a:lnTo>
                      <a:pt x="442" y="61"/>
                    </a:lnTo>
                    <a:lnTo>
                      <a:pt x="416" y="50"/>
                    </a:lnTo>
                    <a:lnTo>
                      <a:pt x="387" y="43"/>
                    </a:lnTo>
                    <a:lnTo>
                      <a:pt x="359" y="39"/>
                    </a:lnTo>
                    <a:lnTo>
                      <a:pt x="330" y="38"/>
                    </a:lnTo>
                    <a:lnTo>
                      <a:pt x="330" y="38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25" name="Freeform 287">
                <a:extLst>
                  <a:ext uri="{FF2B5EF4-FFF2-40B4-BE49-F238E27FC236}">
                    <a16:creationId xmlns:a16="http://schemas.microsoft.com/office/drawing/2014/main" id="{5489CA50-8FAF-4BCF-BF7C-279D6FE291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8138" y="6022975"/>
                <a:ext cx="174625" cy="188913"/>
              </a:xfrm>
              <a:custGeom>
                <a:avLst/>
                <a:gdLst>
                  <a:gd name="T0" fmla="*/ 215 w 219"/>
                  <a:gd name="T1" fmla="*/ 0 h 238"/>
                  <a:gd name="T2" fmla="*/ 172 w 219"/>
                  <a:gd name="T3" fmla="*/ 0 h 238"/>
                  <a:gd name="T4" fmla="*/ 172 w 219"/>
                  <a:gd name="T5" fmla="*/ 34 h 238"/>
                  <a:gd name="T6" fmla="*/ 172 w 219"/>
                  <a:gd name="T7" fmla="*/ 34 h 238"/>
                  <a:gd name="T8" fmla="*/ 171 w 219"/>
                  <a:gd name="T9" fmla="*/ 39 h 238"/>
                  <a:gd name="T10" fmla="*/ 168 w 219"/>
                  <a:gd name="T11" fmla="*/ 44 h 238"/>
                  <a:gd name="T12" fmla="*/ 163 w 219"/>
                  <a:gd name="T13" fmla="*/ 47 h 238"/>
                  <a:gd name="T14" fmla="*/ 158 w 219"/>
                  <a:gd name="T15" fmla="*/ 48 h 238"/>
                  <a:gd name="T16" fmla="*/ 158 w 219"/>
                  <a:gd name="T17" fmla="*/ 48 h 238"/>
                  <a:gd name="T18" fmla="*/ 152 w 219"/>
                  <a:gd name="T19" fmla="*/ 47 h 238"/>
                  <a:gd name="T20" fmla="*/ 148 w 219"/>
                  <a:gd name="T21" fmla="*/ 44 h 238"/>
                  <a:gd name="T22" fmla="*/ 144 w 219"/>
                  <a:gd name="T23" fmla="*/ 39 h 238"/>
                  <a:gd name="T24" fmla="*/ 144 w 219"/>
                  <a:gd name="T25" fmla="*/ 34 h 238"/>
                  <a:gd name="T26" fmla="*/ 144 w 219"/>
                  <a:gd name="T27" fmla="*/ 0 h 238"/>
                  <a:gd name="T28" fmla="*/ 77 w 219"/>
                  <a:gd name="T29" fmla="*/ 0 h 238"/>
                  <a:gd name="T30" fmla="*/ 77 w 219"/>
                  <a:gd name="T31" fmla="*/ 34 h 238"/>
                  <a:gd name="T32" fmla="*/ 77 w 219"/>
                  <a:gd name="T33" fmla="*/ 34 h 238"/>
                  <a:gd name="T34" fmla="*/ 76 w 219"/>
                  <a:gd name="T35" fmla="*/ 39 h 238"/>
                  <a:gd name="T36" fmla="*/ 73 w 219"/>
                  <a:gd name="T37" fmla="*/ 44 h 238"/>
                  <a:gd name="T38" fmla="*/ 69 w 219"/>
                  <a:gd name="T39" fmla="*/ 47 h 238"/>
                  <a:gd name="T40" fmla="*/ 62 w 219"/>
                  <a:gd name="T41" fmla="*/ 48 h 238"/>
                  <a:gd name="T42" fmla="*/ 62 w 219"/>
                  <a:gd name="T43" fmla="*/ 48 h 238"/>
                  <a:gd name="T44" fmla="*/ 57 w 219"/>
                  <a:gd name="T45" fmla="*/ 47 h 238"/>
                  <a:gd name="T46" fmla="*/ 53 w 219"/>
                  <a:gd name="T47" fmla="*/ 44 h 238"/>
                  <a:gd name="T48" fmla="*/ 50 w 219"/>
                  <a:gd name="T49" fmla="*/ 39 h 238"/>
                  <a:gd name="T50" fmla="*/ 49 w 219"/>
                  <a:gd name="T51" fmla="*/ 34 h 238"/>
                  <a:gd name="T52" fmla="*/ 49 w 219"/>
                  <a:gd name="T53" fmla="*/ 0 h 238"/>
                  <a:gd name="T54" fmla="*/ 6 w 219"/>
                  <a:gd name="T55" fmla="*/ 0 h 238"/>
                  <a:gd name="T56" fmla="*/ 6 w 219"/>
                  <a:gd name="T57" fmla="*/ 0 h 238"/>
                  <a:gd name="T58" fmla="*/ 2 w 219"/>
                  <a:gd name="T59" fmla="*/ 1 h 238"/>
                  <a:gd name="T60" fmla="*/ 0 w 219"/>
                  <a:gd name="T61" fmla="*/ 5 h 238"/>
                  <a:gd name="T62" fmla="*/ 0 w 219"/>
                  <a:gd name="T63" fmla="*/ 234 h 238"/>
                  <a:gd name="T64" fmla="*/ 0 w 219"/>
                  <a:gd name="T65" fmla="*/ 234 h 238"/>
                  <a:gd name="T66" fmla="*/ 2 w 219"/>
                  <a:gd name="T67" fmla="*/ 236 h 238"/>
                  <a:gd name="T68" fmla="*/ 6 w 219"/>
                  <a:gd name="T69" fmla="*/ 238 h 238"/>
                  <a:gd name="T70" fmla="*/ 215 w 219"/>
                  <a:gd name="T71" fmla="*/ 238 h 238"/>
                  <a:gd name="T72" fmla="*/ 215 w 219"/>
                  <a:gd name="T73" fmla="*/ 238 h 238"/>
                  <a:gd name="T74" fmla="*/ 218 w 219"/>
                  <a:gd name="T75" fmla="*/ 236 h 238"/>
                  <a:gd name="T76" fmla="*/ 219 w 219"/>
                  <a:gd name="T77" fmla="*/ 234 h 238"/>
                  <a:gd name="T78" fmla="*/ 219 w 219"/>
                  <a:gd name="T79" fmla="*/ 5 h 238"/>
                  <a:gd name="T80" fmla="*/ 219 w 219"/>
                  <a:gd name="T81" fmla="*/ 5 h 238"/>
                  <a:gd name="T82" fmla="*/ 218 w 219"/>
                  <a:gd name="T83" fmla="*/ 1 h 238"/>
                  <a:gd name="T84" fmla="*/ 215 w 219"/>
                  <a:gd name="T85" fmla="*/ 0 h 238"/>
                  <a:gd name="T86" fmla="*/ 215 w 219"/>
                  <a:gd name="T8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9" h="238">
                    <a:moveTo>
                      <a:pt x="215" y="0"/>
                    </a:moveTo>
                    <a:lnTo>
                      <a:pt x="172" y="0"/>
                    </a:lnTo>
                    <a:lnTo>
                      <a:pt x="172" y="34"/>
                    </a:lnTo>
                    <a:lnTo>
                      <a:pt x="172" y="34"/>
                    </a:lnTo>
                    <a:lnTo>
                      <a:pt x="171" y="39"/>
                    </a:lnTo>
                    <a:lnTo>
                      <a:pt x="168" y="44"/>
                    </a:lnTo>
                    <a:lnTo>
                      <a:pt x="163" y="47"/>
                    </a:lnTo>
                    <a:lnTo>
                      <a:pt x="158" y="48"/>
                    </a:lnTo>
                    <a:lnTo>
                      <a:pt x="158" y="48"/>
                    </a:lnTo>
                    <a:lnTo>
                      <a:pt x="152" y="47"/>
                    </a:lnTo>
                    <a:lnTo>
                      <a:pt x="148" y="44"/>
                    </a:lnTo>
                    <a:lnTo>
                      <a:pt x="144" y="39"/>
                    </a:lnTo>
                    <a:lnTo>
                      <a:pt x="144" y="34"/>
                    </a:lnTo>
                    <a:lnTo>
                      <a:pt x="144" y="0"/>
                    </a:lnTo>
                    <a:lnTo>
                      <a:pt x="77" y="0"/>
                    </a:lnTo>
                    <a:lnTo>
                      <a:pt x="77" y="34"/>
                    </a:lnTo>
                    <a:lnTo>
                      <a:pt x="77" y="34"/>
                    </a:lnTo>
                    <a:lnTo>
                      <a:pt x="76" y="39"/>
                    </a:lnTo>
                    <a:lnTo>
                      <a:pt x="73" y="44"/>
                    </a:lnTo>
                    <a:lnTo>
                      <a:pt x="69" y="47"/>
                    </a:lnTo>
                    <a:lnTo>
                      <a:pt x="62" y="48"/>
                    </a:lnTo>
                    <a:lnTo>
                      <a:pt x="62" y="48"/>
                    </a:lnTo>
                    <a:lnTo>
                      <a:pt x="57" y="47"/>
                    </a:lnTo>
                    <a:lnTo>
                      <a:pt x="53" y="44"/>
                    </a:lnTo>
                    <a:lnTo>
                      <a:pt x="50" y="39"/>
                    </a:lnTo>
                    <a:lnTo>
                      <a:pt x="49" y="34"/>
                    </a:lnTo>
                    <a:lnTo>
                      <a:pt x="49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5"/>
                    </a:lnTo>
                    <a:lnTo>
                      <a:pt x="0" y="234"/>
                    </a:lnTo>
                    <a:lnTo>
                      <a:pt x="0" y="234"/>
                    </a:lnTo>
                    <a:lnTo>
                      <a:pt x="2" y="236"/>
                    </a:lnTo>
                    <a:lnTo>
                      <a:pt x="6" y="238"/>
                    </a:lnTo>
                    <a:lnTo>
                      <a:pt x="215" y="238"/>
                    </a:lnTo>
                    <a:lnTo>
                      <a:pt x="215" y="238"/>
                    </a:lnTo>
                    <a:lnTo>
                      <a:pt x="218" y="236"/>
                    </a:lnTo>
                    <a:lnTo>
                      <a:pt x="219" y="234"/>
                    </a:lnTo>
                    <a:lnTo>
                      <a:pt x="219" y="5"/>
                    </a:lnTo>
                    <a:lnTo>
                      <a:pt x="219" y="5"/>
                    </a:lnTo>
                    <a:lnTo>
                      <a:pt x="218" y="1"/>
                    </a:lnTo>
                    <a:lnTo>
                      <a:pt x="215" y="0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26" name="Freeform 288">
                <a:extLst>
                  <a:ext uri="{FF2B5EF4-FFF2-40B4-BE49-F238E27FC236}">
                    <a16:creationId xmlns:a16="http://schemas.microsoft.com/office/drawing/2014/main" id="{3A3EC794-7E20-44EB-A6D3-9FFA1011C9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4176" y="5978525"/>
                <a:ext cx="82550" cy="74613"/>
              </a:xfrm>
              <a:custGeom>
                <a:avLst/>
                <a:gdLst>
                  <a:gd name="T0" fmla="*/ 100 w 105"/>
                  <a:gd name="T1" fmla="*/ 95 h 95"/>
                  <a:gd name="T2" fmla="*/ 100 w 105"/>
                  <a:gd name="T3" fmla="*/ 95 h 95"/>
                  <a:gd name="T4" fmla="*/ 97 w 105"/>
                  <a:gd name="T5" fmla="*/ 94 h 95"/>
                  <a:gd name="T6" fmla="*/ 96 w 105"/>
                  <a:gd name="T7" fmla="*/ 90 h 95"/>
                  <a:gd name="T8" fmla="*/ 96 w 105"/>
                  <a:gd name="T9" fmla="*/ 52 h 95"/>
                  <a:gd name="T10" fmla="*/ 96 w 105"/>
                  <a:gd name="T11" fmla="*/ 52 h 95"/>
                  <a:gd name="T12" fmla="*/ 94 w 105"/>
                  <a:gd name="T13" fmla="*/ 43 h 95"/>
                  <a:gd name="T14" fmla="*/ 92 w 105"/>
                  <a:gd name="T15" fmla="*/ 35 h 95"/>
                  <a:gd name="T16" fmla="*/ 88 w 105"/>
                  <a:gd name="T17" fmla="*/ 28 h 95"/>
                  <a:gd name="T18" fmla="*/ 82 w 105"/>
                  <a:gd name="T19" fmla="*/ 21 h 95"/>
                  <a:gd name="T20" fmla="*/ 77 w 105"/>
                  <a:gd name="T21" fmla="*/ 16 h 95"/>
                  <a:gd name="T22" fmla="*/ 69 w 105"/>
                  <a:gd name="T23" fmla="*/ 12 h 95"/>
                  <a:gd name="T24" fmla="*/ 61 w 105"/>
                  <a:gd name="T25" fmla="*/ 9 h 95"/>
                  <a:gd name="T26" fmla="*/ 53 w 105"/>
                  <a:gd name="T27" fmla="*/ 9 h 95"/>
                  <a:gd name="T28" fmla="*/ 53 w 105"/>
                  <a:gd name="T29" fmla="*/ 9 h 95"/>
                  <a:gd name="T30" fmla="*/ 43 w 105"/>
                  <a:gd name="T31" fmla="*/ 9 h 95"/>
                  <a:gd name="T32" fmla="*/ 35 w 105"/>
                  <a:gd name="T33" fmla="*/ 12 h 95"/>
                  <a:gd name="T34" fmla="*/ 28 w 105"/>
                  <a:gd name="T35" fmla="*/ 16 h 95"/>
                  <a:gd name="T36" fmla="*/ 22 w 105"/>
                  <a:gd name="T37" fmla="*/ 21 h 95"/>
                  <a:gd name="T38" fmla="*/ 16 w 105"/>
                  <a:gd name="T39" fmla="*/ 28 h 95"/>
                  <a:gd name="T40" fmla="*/ 12 w 105"/>
                  <a:gd name="T41" fmla="*/ 35 h 95"/>
                  <a:gd name="T42" fmla="*/ 11 w 105"/>
                  <a:gd name="T43" fmla="*/ 43 h 95"/>
                  <a:gd name="T44" fmla="*/ 10 w 105"/>
                  <a:gd name="T45" fmla="*/ 52 h 95"/>
                  <a:gd name="T46" fmla="*/ 10 w 105"/>
                  <a:gd name="T47" fmla="*/ 90 h 95"/>
                  <a:gd name="T48" fmla="*/ 10 w 105"/>
                  <a:gd name="T49" fmla="*/ 90 h 95"/>
                  <a:gd name="T50" fmla="*/ 8 w 105"/>
                  <a:gd name="T51" fmla="*/ 94 h 95"/>
                  <a:gd name="T52" fmla="*/ 4 w 105"/>
                  <a:gd name="T53" fmla="*/ 95 h 95"/>
                  <a:gd name="T54" fmla="*/ 4 w 105"/>
                  <a:gd name="T55" fmla="*/ 95 h 95"/>
                  <a:gd name="T56" fmla="*/ 2 w 105"/>
                  <a:gd name="T57" fmla="*/ 94 h 95"/>
                  <a:gd name="T58" fmla="*/ 0 w 105"/>
                  <a:gd name="T59" fmla="*/ 90 h 95"/>
                  <a:gd name="T60" fmla="*/ 0 w 105"/>
                  <a:gd name="T61" fmla="*/ 52 h 95"/>
                  <a:gd name="T62" fmla="*/ 0 w 105"/>
                  <a:gd name="T63" fmla="*/ 52 h 95"/>
                  <a:gd name="T64" fmla="*/ 2 w 105"/>
                  <a:gd name="T65" fmla="*/ 41 h 95"/>
                  <a:gd name="T66" fmla="*/ 4 w 105"/>
                  <a:gd name="T67" fmla="*/ 31 h 95"/>
                  <a:gd name="T68" fmla="*/ 8 w 105"/>
                  <a:gd name="T69" fmla="*/ 22 h 95"/>
                  <a:gd name="T70" fmla="*/ 15 w 105"/>
                  <a:gd name="T71" fmla="*/ 14 h 95"/>
                  <a:gd name="T72" fmla="*/ 23 w 105"/>
                  <a:gd name="T73" fmla="*/ 8 h 95"/>
                  <a:gd name="T74" fmla="*/ 32 w 105"/>
                  <a:gd name="T75" fmla="*/ 4 h 95"/>
                  <a:gd name="T76" fmla="*/ 42 w 105"/>
                  <a:gd name="T77" fmla="*/ 1 h 95"/>
                  <a:gd name="T78" fmla="*/ 53 w 105"/>
                  <a:gd name="T79" fmla="*/ 0 h 95"/>
                  <a:gd name="T80" fmla="*/ 53 w 105"/>
                  <a:gd name="T81" fmla="*/ 0 h 95"/>
                  <a:gd name="T82" fmla="*/ 63 w 105"/>
                  <a:gd name="T83" fmla="*/ 1 h 95"/>
                  <a:gd name="T84" fmla="*/ 73 w 105"/>
                  <a:gd name="T85" fmla="*/ 4 h 95"/>
                  <a:gd name="T86" fmla="*/ 82 w 105"/>
                  <a:gd name="T87" fmla="*/ 8 h 95"/>
                  <a:gd name="T88" fmla="*/ 89 w 105"/>
                  <a:gd name="T89" fmla="*/ 14 h 95"/>
                  <a:gd name="T90" fmla="*/ 96 w 105"/>
                  <a:gd name="T91" fmla="*/ 22 h 95"/>
                  <a:gd name="T92" fmla="*/ 101 w 105"/>
                  <a:gd name="T93" fmla="*/ 31 h 95"/>
                  <a:gd name="T94" fmla="*/ 104 w 105"/>
                  <a:gd name="T95" fmla="*/ 41 h 95"/>
                  <a:gd name="T96" fmla="*/ 105 w 105"/>
                  <a:gd name="T97" fmla="*/ 52 h 95"/>
                  <a:gd name="T98" fmla="*/ 105 w 105"/>
                  <a:gd name="T99" fmla="*/ 90 h 95"/>
                  <a:gd name="T100" fmla="*/ 105 w 105"/>
                  <a:gd name="T101" fmla="*/ 90 h 95"/>
                  <a:gd name="T102" fmla="*/ 104 w 105"/>
                  <a:gd name="T103" fmla="*/ 94 h 95"/>
                  <a:gd name="T104" fmla="*/ 100 w 105"/>
                  <a:gd name="T105" fmla="*/ 95 h 95"/>
                  <a:gd name="T106" fmla="*/ 100 w 105"/>
                  <a:gd name="T10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5" h="95">
                    <a:moveTo>
                      <a:pt x="100" y="95"/>
                    </a:moveTo>
                    <a:lnTo>
                      <a:pt x="100" y="95"/>
                    </a:lnTo>
                    <a:lnTo>
                      <a:pt x="97" y="94"/>
                    </a:lnTo>
                    <a:lnTo>
                      <a:pt x="96" y="90"/>
                    </a:lnTo>
                    <a:lnTo>
                      <a:pt x="96" y="52"/>
                    </a:lnTo>
                    <a:lnTo>
                      <a:pt x="96" y="52"/>
                    </a:lnTo>
                    <a:lnTo>
                      <a:pt x="94" y="43"/>
                    </a:lnTo>
                    <a:lnTo>
                      <a:pt x="92" y="35"/>
                    </a:lnTo>
                    <a:lnTo>
                      <a:pt x="88" y="28"/>
                    </a:lnTo>
                    <a:lnTo>
                      <a:pt x="82" y="21"/>
                    </a:lnTo>
                    <a:lnTo>
                      <a:pt x="77" y="16"/>
                    </a:lnTo>
                    <a:lnTo>
                      <a:pt x="69" y="12"/>
                    </a:lnTo>
                    <a:lnTo>
                      <a:pt x="61" y="9"/>
                    </a:lnTo>
                    <a:lnTo>
                      <a:pt x="53" y="9"/>
                    </a:lnTo>
                    <a:lnTo>
                      <a:pt x="53" y="9"/>
                    </a:lnTo>
                    <a:lnTo>
                      <a:pt x="43" y="9"/>
                    </a:lnTo>
                    <a:lnTo>
                      <a:pt x="35" y="12"/>
                    </a:lnTo>
                    <a:lnTo>
                      <a:pt x="28" y="16"/>
                    </a:lnTo>
                    <a:lnTo>
                      <a:pt x="22" y="21"/>
                    </a:lnTo>
                    <a:lnTo>
                      <a:pt x="16" y="28"/>
                    </a:lnTo>
                    <a:lnTo>
                      <a:pt x="12" y="35"/>
                    </a:lnTo>
                    <a:lnTo>
                      <a:pt x="11" y="43"/>
                    </a:lnTo>
                    <a:lnTo>
                      <a:pt x="10" y="52"/>
                    </a:lnTo>
                    <a:lnTo>
                      <a:pt x="10" y="90"/>
                    </a:lnTo>
                    <a:lnTo>
                      <a:pt x="10" y="90"/>
                    </a:lnTo>
                    <a:lnTo>
                      <a:pt x="8" y="94"/>
                    </a:lnTo>
                    <a:lnTo>
                      <a:pt x="4" y="95"/>
                    </a:lnTo>
                    <a:lnTo>
                      <a:pt x="4" y="95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2" y="41"/>
                    </a:lnTo>
                    <a:lnTo>
                      <a:pt x="4" y="31"/>
                    </a:lnTo>
                    <a:lnTo>
                      <a:pt x="8" y="22"/>
                    </a:lnTo>
                    <a:lnTo>
                      <a:pt x="15" y="14"/>
                    </a:lnTo>
                    <a:lnTo>
                      <a:pt x="23" y="8"/>
                    </a:lnTo>
                    <a:lnTo>
                      <a:pt x="32" y="4"/>
                    </a:lnTo>
                    <a:lnTo>
                      <a:pt x="42" y="1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3" y="1"/>
                    </a:lnTo>
                    <a:lnTo>
                      <a:pt x="73" y="4"/>
                    </a:lnTo>
                    <a:lnTo>
                      <a:pt x="82" y="8"/>
                    </a:lnTo>
                    <a:lnTo>
                      <a:pt x="89" y="14"/>
                    </a:lnTo>
                    <a:lnTo>
                      <a:pt x="96" y="22"/>
                    </a:lnTo>
                    <a:lnTo>
                      <a:pt x="101" y="31"/>
                    </a:lnTo>
                    <a:lnTo>
                      <a:pt x="104" y="41"/>
                    </a:lnTo>
                    <a:lnTo>
                      <a:pt x="105" y="52"/>
                    </a:lnTo>
                    <a:lnTo>
                      <a:pt x="105" y="90"/>
                    </a:lnTo>
                    <a:lnTo>
                      <a:pt x="105" y="90"/>
                    </a:lnTo>
                    <a:lnTo>
                      <a:pt x="104" y="94"/>
                    </a:lnTo>
                    <a:lnTo>
                      <a:pt x="100" y="95"/>
                    </a:lnTo>
                    <a:lnTo>
                      <a:pt x="100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4F84DD8-D616-42FC-9B9E-9AA38A5A7FF6}"/>
                </a:ext>
              </a:extLst>
            </p:cNvPr>
            <p:cNvCxnSpPr/>
            <p:nvPr/>
          </p:nvCxnSpPr>
          <p:spPr>
            <a:xfrm>
              <a:off x="1642112" y="4401675"/>
              <a:ext cx="0" cy="734530"/>
            </a:xfrm>
            <a:prstGeom prst="line">
              <a:avLst/>
            </a:prstGeom>
            <a:grpFill/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482149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Override1.xml><?xml version="1.0" encoding="utf-8"?>
<a:themeOverride xmlns:a="http://schemas.openxmlformats.org/drawingml/2006/main">
  <a:clrScheme name="Deloitte colors">
    <a:dk1>
      <a:sysClr val="windowText" lastClr="000000"/>
    </a:dk1>
    <a:lt1>
      <a:sysClr val="window" lastClr="FFFFFF"/>
    </a:lt1>
    <a:dk2>
      <a:srgbClr val="53565A"/>
    </a:dk2>
    <a:lt2>
      <a:srgbClr val="D0D0CE"/>
    </a:lt2>
    <a:accent1>
      <a:srgbClr val="86BC25"/>
    </a:accent1>
    <a:accent2>
      <a:srgbClr val="046A38"/>
    </a:accent2>
    <a:accent3>
      <a:srgbClr val="62B5E5"/>
    </a:accent3>
    <a:accent4>
      <a:srgbClr val="012169"/>
    </a:accent4>
    <a:accent5>
      <a:srgbClr val="0097A9"/>
    </a:accent5>
    <a:accent6>
      <a:srgbClr val="75787B"/>
    </a:accent6>
    <a:hlink>
      <a:srgbClr val="00A3E0"/>
    </a:hlink>
    <a:folHlink>
      <a:srgbClr val="53565A"/>
    </a:folHlink>
  </a:clrScheme>
  <a:fontScheme name="Deloitte Powerpoint font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Deloitte 16_9 onscreen</Template>
  <TotalTime>297</TotalTime>
  <Words>676</Words>
  <Application>Microsoft Office PowerPoint</Application>
  <PresentationFormat>Widescreen</PresentationFormat>
  <Paragraphs>85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Arial</vt:lpstr>
      <vt:lpstr>Bebas Neue</vt:lpstr>
      <vt:lpstr>Calibri</vt:lpstr>
      <vt:lpstr>Chronicle Display Black</vt:lpstr>
      <vt:lpstr>Chronicle Display Light</vt:lpstr>
      <vt:lpstr>Open Sans</vt:lpstr>
      <vt:lpstr>Tahoma</vt:lpstr>
      <vt:lpstr>Times New Roman</vt:lpstr>
      <vt:lpstr>Trebuchet MS</vt:lpstr>
      <vt:lpstr>Tw Cen MT</vt:lpstr>
      <vt:lpstr>Wingdings 2</vt:lpstr>
      <vt:lpstr>Circuit</vt:lpstr>
      <vt:lpstr>Understanding Instabilities in a 4-Node Star Electrical Grid</vt:lpstr>
      <vt:lpstr>Outline</vt:lpstr>
      <vt:lpstr>Business Problem</vt:lpstr>
      <vt:lpstr>Solution</vt:lpstr>
      <vt:lpstr>Understanding the Data</vt:lpstr>
      <vt:lpstr>Models Overview </vt:lpstr>
      <vt:lpstr>Model selection</vt:lpstr>
      <vt:lpstr>Conclusions and 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Instabilities in a 4-Node Star Electrical Grid</dc:title>
  <dc:creator>Debbie Thomas</dc:creator>
  <cp:lastModifiedBy>Debbie Thomas</cp:lastModifiedBy>
  <cp:revision>38</cp:revision>
  <dcterms:created xsi:type="dcterms:W3CDTF">2022-05-01T14:14:06Z</dcterms:created>
  <dcterms:modified xsi:type="dcterms:W3CDTF">2022-05-03T18:38:37Z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2022-05-01T14:52:56Z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6c6c68f6-b2bb-46b9-a4e2-38c932d67de2</vt:lpwstr>
  </property>
  <property fmtid="{D5CDD505-2E9C-101B-9397-08002B2CF9AE}" pid="8" name="MSIP_Label_ea60d57e-af5b-4752-ac57-3e4f28ca11dc_ContentBits">
    <vt:lpwstr>0</vt:lpwstr>
  </property>
</Properties>
</file>